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Montserrat SemiBold"/>
      <p:regular r:id="rId34"/>
      <p:bold r:id="rId35"/>
      <p:italic r:id="rId36"/>
      <p:boldItalic r:id="rId37"/>
    </p:embeddedFont>
    <p:embeddedFont>
      <p:font typeface="Montserrat"/>
      <p:regular r:id="rId38"/>
      <p:bold r:id="rId39"/>
      <p:italic r:id="rId40"/>
      <p:boldItalic r:id="rId41"/>
    </p:embeddedFont>
    <p:embeddedFont>
      <p:font typeface="Montserrat Medium"/>
      <p:regular r:id="rId42"/>
      <p:bold r:id="rId43"/>
      <p:italic r:id="rId44"/>
      <p:boldItalic r:id="rId45"/>
    </p:embeddedFont>
    <p:embeddedFont>
      <p:font typeface="Montserrat ExtraBold"/>
      <p:bold r:id="rId46"/>
      <p:boldItalic r:id="rId47"/>
    </p:embeddedFont>
    <p:embeddedFont>
      <p:font typeface="Poppins ExtraBold"/>
      <p:bold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italic.fntdata"/><Relationship Id="rId42" Type="http://schemas.openxmlformats.org/officeDocument/2006/relationships/font" Target="fonts/MontserratMedium-regular.fntdata"/><Relationship Id="rId41" Type="http://schemas.openxmlformats.org/officeDocument/2006/relationships/font" Target="fonts/Montserrat-boldItalic.fntdata"/><Relationship Id="rId44" Type="http://schemas.openxmlformats.org/officeDocument/2006/relationships/font" Target="fonts/MontserratMedium-italic.fntdata"/><Relationship Id="rId43" Type="http://schemas.openxmlformats.org/officeDocument/2006/relationships/font" Target="fonts/MontserratMedium-bold.fntdata"/><Relationship Id="rId46" Type="http://schemas.openxmlformats.org/officeDocument/2006/relationships/font" Target="fonts/MontserratExtraBold-bold.fntdata"/><Relationship Id="rId45" Type="http://schemas.openxmlformats.org/officeDocument/2006/relationships/font" Target="fonts/MontserratMedium-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PoppinsExtraBold-bold.fntdata"/><Relationship Id="rId47" Type="http://schemas.openxmlformats.org/officeDocument/2006/relationships/font" Target="fonts/MontserratExtraBold-boldItalic.fntdata"/><Relationship Id="rId49" Type="http://schemas.openxmlformats.org/officeDocument/2006/relationships/font" Target="fonts/PoppinsExtraBold-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font" Target="fonts/MontserratSemiBold-bold.fntdata"/><Relationship Id="rId34" Type="http://schemas.openxmlformats.org/officeDocument/2006/relationships/font" Target="fonts/MontserratSemiBold-regular.fntdata"/><Relationship Id="rId37" Type="http://schemas.openxmlformats.org/officeDocument/2006/relationships/font" Target="fonts/MontserratSemiBold-boldItalic.fntdata"/><Relationship Id="rId36" Type="http://schemas.openxmlformats.org/officeDocument/2006/relationships/font" Target="fonts/MontserratSemiBold-italic.fntdata"/><Relationship Id="rId39" Type="http://schemas.openxmlformats.org/officeDocument/2006/relationships/font" Target="fonts/Montserrat-bold.fntdata"/><Relationship Id="rId38" Type="http://schemas.openxmlformats.org/officeDocument/2006/relationships/font" Target="fonts/Montserrat-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269947f1b5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269947f1b5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269947f1b5c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269947f1b5c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69947f1b5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69947f1b5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69947f1b5c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69947f1b5c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69947f1b5c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69947f1b5c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69947f1b5c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69947f1b5c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69947f1b5c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69947f1b5c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69947f1b5c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69947f1b5c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69947f1b5c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69947f1b5c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69947f1b5c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69947f1b5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69947f1b5c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69947f1b5c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69947f1b5c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69947f1b5c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69947f1b5c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69947f1b5c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69947f1b5c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69947f1b5c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69947f1b5c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69947f1b5c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69947f1b5c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69947f1b5c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69947f1b5c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69947f1b5c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69947f1b5c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69947f1b5c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69947f1b5c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69947f1b5c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69947f1b5c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269947f1b5c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69947f1b5c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269947f1b5c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69947f1b5c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69947f1b5c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69947f1b5c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69947f1b5c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69947f1b5c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269947f1b5c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69947f1b5c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269947f1b5c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69947f1b5c_0_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269947f1b5c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269947f1b5c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269947f1b5c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0.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image" Target="../media/image2.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2.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1.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1.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8.jpg"/><Relationship Id="rId4" Type="http://schemas.openxmlformats.org/officeDocument/2006/relationships/image" Target="../media/image2.png"/><Relationship Id="rId5"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7.jpg"/><Relationship Id="rId4" Type="http://schemas.openxmlformats.org/officeDocument/2006/relationships/image" Target="../media/image2.png"/><Relationship Id="rId5" Type="http://schemas.openxmlformats.org/officeDocument/2006/relationships/image" Target="../media/image14.jpg"/><Relationship Id="rId6"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3.jp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7.jp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2.jp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8.jp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4.jp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5.jpg"/><Relationship Id="rId4" Type="http://schemas.openxmlformats.org/officeDocument/2006/relationships/image" Target="../media/image2.png"/><Relationship Id="rId5" Type="http://schemas.openxmlformats.org/officeDocument/2006/relationships/image" Target="../media/image2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6.jp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5.jpg"/><Relationship Id="rId4" Type="http://schemas.openxmlformats.org/officeDocument/2006/relationships/image" Target="../media/image2.png"/><Relationship Id="rId5"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9.jpg"/><Relationship Id="rId4" Type="http://schemas.openxmlformats.org/officeDocument/2006/relationships/image" Target="../media/image2.png"/><Relationship Id="rId5"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3.jpg"/><Relationship Id="rId4" Type="http://schemas.openxmlformats.org/officeDocument/2006/relationships/image" Target="../media/image2.png"/><Relationship Id="rId5"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0.jpg"/><Relationship Id="rId4" Type="http://schemas.openxmlformats.org/officeDocument/2006/relationships/image" Target="../media/image2.png"/><Relationship Id="rId5"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1.jp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6.jpg"/><Relationship Id="rId4" Type="http://schemas.openxmlformats.org/officeDocument/2006/relationships/image" Target="../media/image2.png"/><Relationship Id="rId5"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2.jp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4.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55" name="Google Shape;55;p13"/>
          <p:cNvPicPr preferRelativeResize="0"/>
          <p:nvPr/>
        </p:nvPicPr>
        <p:blipFill>
          <a:blip r:embed="rId4">
            <a:alphaModFix/>
          </a:blip>
          <a:stretch>
            <a:fillRect/>
          </a:stretch>
        </p:blipFill>
        <p:spPr>
          <a:xfrm>
            <a:off x="212175" y="148025"/>
            <a:ext cx="1256675" cy="790725"/>
          </a:xfrm>
          <a:prstGeom prst="rect">
            <a:avLst/>
          </a:prstGeom>
          <a:noFill/>
          <a:ln>
            <a:noFill/>
          </a:ln>
        </p:spPr>
      </p:pic>
      <p:sp>
        <p:nvSpPr>
          <p:cNvPr id="56" name="Google Shape;56;p13"/>
          <p:cNvSpPr txBox="1"/>
          <p:nvPr/>
        </p:nvSpPr>
        <p:spPr>
          <a:xfrm>
            <a:off x="4572000" y="1134825"/>
            <a:ext cx="4080300" cy="554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2400">
                <a:solidFill>
                  <a:srgbClr val="0A2143"/>
                </a:solidFill>
                <a:latin typeface="Montserrat ExtraBold"/>
                <a:ea typeface="Montserrat ExtraBold"/>
                <a:cs typeface="Montserrat ExtraBold"/>
                <a:sym typeface="Montserrat ExtraBold"/>
              </a:rPr>
              <a:t>HOW WE ACHIEVED</a:t>
            </a:r>
            <a:endParaRPr sz="2400">
              <a:solidFill>
                <a:srgbClr val="0A2143"/>
              </a:solidFill>
              <a:latin typeface="Montserrat ExtraBold"/>
              <a:ea typeface="Montserrat ExtraBold"/>
              <a:cs typeface="Montserrat ExtraBold"/>
              <a:sym typeface="Montserrat ExtraBold"/>
            </a:endParaRPr>
          </a:p>
        </p:txBody>
      </p:sp>
      <p:sp>
        <p:nvSpPr>
          <p:cNvPr id="57" name="Google Shape;57;p13"/>
          <p:cNvSpPr txBox="1"/>
          <p:nvPr/>
        </p:nvSpPr>
        <p:spPr>
          <a:xfrm>
            <a:off x="3542775" y="2629400"/>
            <a:ext cx="5109600" cy="554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2400">
                <a:solidFill>
                  <a:srgbClr val="0A2143"/>
                </a:solidFill>
                <a:latin typeface="Montserrat ExtraBold"/>
                <a:ea typeface="Montserrat ExtraBold"/>
                <a:cs typeface="Montserrat ExtraBold"/>
                <a:sym typeface="Montserrat ExtraBold"/>
              </a:rPr>
              <a:t>FOR A MULTI-LOCATION SAB</a:t>
            </a:r>
            <a:endParaRPr sz="2400">
              <a:solidFill>
                <a:srgbClr val="0A2143"/>
              </a:solidFill>
              <a:latin typeface="Montserrat ExtraBold"/>
              <a:ea typeface="Montserrat ExtraBold"/>
              <a:cs typeface="Montserrat ExtraBold"/>
              <a:sym typeface="Montserrat ExtraBold"/>
            </a:endParaRPr>
          </a:p>
        </p:txBody>
      </p:sp>
      <p:sp>
        <p:nvSpPr>
          <p:cNvPr id="58" name="Google Shape;58;p13"/>
          <p:cNvSpPr txBox="1"/>
          <p:nvPr/>
        </p:nvSpPr>
        <p:spPr>
          <a:xfrm>
            <a:off x="4730625" y="1596650"/>
            <a:ext cx="3921900" cy="1176000"/>
          </a:xfrm>
          <a:prstGeom prst="rect">
            <a:avLst/>
          </a:prstGeom>
          <a:noFill/>
          <a:ln>
            <a:noFill/>
          </a:ln>
        </p:spPr>
        <p:txBody>
          <a:bodyPr anchorCtr="0" anchor="t" bIns="91425" lIns="91425" spcFirstLastPara="1" rIns="91425" wrap="square" tIns="91425">
            <a:spAutoFit/>
          </a:bodyPr>
          <a:lstStyle/>
          <a:p>
            <a:pPr indent="0" lvl="0" marL="0" rtl="0" algn="r">
              <a:lnSpc>
                <a:spcPct val="70000"/>
              </a:lnSpc>
              <a:spcBef>
                <a:spcPts val="0"/>
              </a:spcBef>
              <a:spcAft>
                <a:spcPts val="0"/>
              </a:spcAft>
              <a:buNone/>
            </a:pPr>
            <a:r>
              <a:rPr lang="en" sz="4600">
                <a:solidFill>
                  <a:srgbClr val="0A2143"/>
                </a:solidFill>
                <a:latin typeface="Poppins ExtraBold"/>
                <a:ea typeface="Poppins ExtraBold"/>
                <a:cs typeface="Poppins ExtraBold"/>
                <a:sym typeface="Poppins ExtraBold"/>
              </a:rPr>
              <a:t>MAP PACK</a:t>
            </a:r>
            <a:endParaRPr sz="4600">
              <a:solidFill>
                <a:srgbClr val="0A2143"/>
              </a:solidFill>
              <a:latin typeface="Poppins ExtraBold"/>
              <a:ea typeface="Poppins ExtraBold"/>
              <a:cs typeface="Poppins ExtraBold"/>
              <a:sym typeface="Poppins ExtraBold"/>
            </a:endParaRPr>
          </a:p>
          <a:p>
            <a:pPr indent="0" lvl="0" marL="0" rtl="0" algn="r">
              <a:lnSpc>
                <a:spcPct val="70000"/>
              </a:lnSpc>
              <a:spcBef>
                <a:spcPts val="0"/>
              </a:spcBef>
              <a:spcAft>
                <a:spcPts val="0"/>
              </a:spcAft>
              <a:buNone/>
            </a:pPr>
            <a:r>
              <a:rPr lang="en" sz="4600">
                <a:solidFill>
                  <a:srgbClr val="0A2143"/>
                </a:solidFill>
                <a:latin typeface="Poppins ExtraBold"/>
                <a:ea typeface="Poppins ExtraBold"/>
                <a:cs typeface="Poppins ExtraBold"/>
                <a:sym typeface="Poppins ExtraBold"/>
              </a:rPr>
              <a:t>RANKINGS</a:t>
            </a:r>
            <a:endParaRPr sz="4600">
              <a:solidFill>
                <a:srgbClr val="0A2143"/>
              </a:solidFill>
              <a:latin typeface="Poppins ExtraBold"/>
              <a:ea typeface="Poppins ExtraBold"/>
              <a:cs typeface="Poppins ExtraBold"/>
              <a:sym typeface="Poppins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pic>
        <p:nvPicPr>
          <p:cNvPr id="63" name="Google Shape;63;p1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64" name="Google Shape;64;p14"/>
          <p:cNvPicPr preferRelativeResize="0"/>
          <p:nvPr/>
        </p:nvPicPr>
        <p:blipFill>
          <a:blip r:embed="rId4">
            <a:alphaModFix/>
          </a:blip>
          <a:stretch>
            <a:fillRect/>
          </a:stretch>
        </p:blipFill>
        <p:spPr>
          <a:xfrm>
            <a:off x="253725" y="182150"/>
            <a:ext cx="1259300" cy="782700"/>
          </a:xfrm>
          <a:prstGeom prst="rect">
            <a:avLst/>
          </a:prstGeom>
          <a:noFill/>
          <a:ln>
            <a:noFill/>
          </a:ln>
        </p:spPr>
      </p:pic>
      <p:sp>
        <p:nvSpPr>
          <p:cNvPr id="65" name="Google Shape;65;p14"/>
          <p:cNvSpPr txBox="1"/>
          <p:nvPr/>
        </p:nvSpPr>
        <p:spPr>
          <a:xfrm>
            <a:off x="253725" y="1187875"/>
            <a:ext cx="4661400" cy="354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Medium"/>
                <a:ea typeface="Montserrat Medium"/>
                <a:cs typeface="Montserrat Medium"/>
                <a:sym typeface="Montserrat Medium"/>
              </a:rPr>
              <a:t>This case study will dive deep into the local SEO strategies that achieved </a:t>
            </a:r>
            <a:r>
              <a:rPr b="1" lang="en" sz="1300">
                <a:solidFill>
                  <a:srgbClr val="0A2143"/>
                </a:solidFill>
                <a:latin typeface="Montserrat"/>
                <a:ea typeface="Montserrat"/>
                <a:cs typeface="Montserrat"/>
                <a:sym typeface="Montserrat"/>
              </a:rPr>
              <a:t>map pack rankings state-wide</a:t>
            </a:r>
            <a:r>
              <a:rPr lang="en" sz="1300">
                <a:solidFill>
                  <a:srgbClr val="0A2143"/>
                </a:solidFill>
                <a:latin typeface="Montserrat Medium"/>
                <a:ea typeface="Montserrat Medium"/>
                <a:cs typeface="Montserrat Medium"/>
                <a:sym typeface="Montserrat Medium"/>
              </a:rPr>
              <a:t> for a multi-location business.  Listing visibility in organic search skyrocketed nearly 500%, which led to a </a:t>
            </a:r>
            <a:r>
              <a:rPr lang="en" sz="1500">
                <a:solidFill>
                  <a:srgbClr val="0A2143"/>
                </a:solidFill>
                <a:latin typeface="Montserrat ExtraBold"/>
                <a:ea typeface="Montserrat ExtraBold"/>
                <a:cs typeface="Montserrat ExtraBold"/>
                <a:sym typeface="Montserrat ExtraBold"/>
              </a:rPr>
              <a:t>400%+ INCREASE IN PHONE CALLS</a:t>
            </a:r>
            <a:r>
              <a:rPr lang="en" sz="1300">
                <a:solidFill>
                  <a:srgbClr val="0A2143"/>
                </a:solidFill>
                <a:latin typeface="Montserrat Medium"/>
                <a:ea typeface="Montserrat Medium"/>
                <a:cs typeface="Montserrat Medium"/>
                <a:sym typeface="Montserrat Medium"/>
              </a:rPr>
              <a:t> year over year. This boost in calls enabled our client to expand to more than 10 locations across their state.</a:t>
            </a:r>
            <a:endParaRPr sz="1300">
              <a:solidFill>
                <a:srgbClr val="0A2143"/>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0A2143"/>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0A2143"/>
                </a:solidFill>
                <a:latin typeface="Montserrat Medium"/>
                <a:ea typeface="Montserrat Medium"/>
                <a:cs typeface="Montserrat Medium"/>
                <a:sym typeface="Montserrat Medium"/>
              </a:rPr>
              <a:t>Our optimization transformed a messy, inconsistent brand into a state-dominating presence for money terms – even beating out .gov and .org sites in the SERPs. This client is now the </a:t>
            </a:r>
            <a:r>
              <a:rPr b="1" lang="en" sz="1600">
                <a:solidFill>
                  <a:srgbClr val="0A2143"/>
                </a:solidFill>
                <a:latin typeface="Montserrat"/>
                <a:ea typeface="Montserrat"/>
                <a:cs typeface="Montserrat"/>
                <a:sym typeface="Montserrat"/>
              </a:rPr>
              <a:t>TOP-RANKING SITE STATEWIDE</a:t>
            </a:r>
            <a:r>
              <a:rPr lang="en" sz="1300">
                <a:solidFill>
                  <a:srgbClr val="0A2143"/>
                </a:solidFill>
                <a:latin typeface="Montserrat Medium"/>
                <a:ea typeface="Montserrat Medium"/>
                <a:cs typeface="Montserrat Medium"/>
                <a:sym typeface="Montserrat Medium"/>
              </a:rPr>
              <a:t> for a variety of high-value terms, and each of the company’s numerous GMB listings ranks in the map pack for their respective cities.</a:t>
            </a:r>
            <a:endParaRPr sz="1300">
              <a:solidFill>
                <a:srgbClr val="0A2143"/>
              </a:solidFill>
              <a:latin typeface="Montserrat Medium"/>
              <a:ea typeface="Montserrat Medium"/>
              <a:cs typeface="Montserrat Medium"/>
              <a:sym typeface="Montserrat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pic>
        <p:nvPicPr>
          <p:cNvPr id="70" name="Google Shape;70;p1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71" name="Google Shape;71;p15"/>
          <p:cNvPicPr preferRelativeResize="0"/>
          <p:nvPr/>
        </p:nvPicPr>
        <p:blipFill>
          <a:blip r:embed="rId4">
            <a:alphaModFix/>
          </a:blip>
          <a:stretch>
            <a:fillRect/>
          </a:stretch>
        </p:blipFill>
        <p:spPr>
          <a:xfrm>
            <a:off x="253725" y="182150"/>
            <a:ext cx="1259300" cy="782700"/>
          </a:xfrm>
          <a:prstGeom prst="rect">
            <a:avLst/>
          </a:prstGeom>
          <a:noFill/>
          <a:ln>
            <a:noFill/>
          </a:ln>
        </p:spPr>
      </p:pic>
      <p:sp>
        <p:nvSpPr>
          <p:cNvPr id="72" name="Google Shape;72;p15"/>
          <p:cNvSpPr txBox="1"/>
          <p:nvPr/>
        </p:nvSpPr>
        <p:spPr>
          <a:xfrm>
            <a:off x="668250" y="1088700"/>
            <a:ext cx="7807500" cy="15147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2400">
                <a:solidFill>
                  <a:srgbClr val="0A2143"/>
                </a:solidFill>
                <a:latin typeface="Montserrat ExtraBold"/>
                <a:ea typeface="Montserrat ExtraBold"/>
                <a:cs typeface="Montserrat ExtraBold"/>
                <a:sym typeface="Montserrat ExtraBold"/>
              </a:rPr>
              <a:t>LET’S RECAP THE RESULTS WE ACHIEVED</a:t>
            </a:r>
            <a:endParaRPr sz="2400">
              <a:solidFill>
                <a:srgbClr val="0A2143"/>
              </a:solidFill>
              <a:latin typeface="Montserrat ExtraBold"/>
              <a:ea typeface="Montserrat ExtraBold"/>
              <a:cs typeface="Montserrat ExtraBold"/>
              <a:sym typeface="Montserrat ExtraBold"/>
            </a:endParaRPr>
          </a:p>
          <a:p>
            <a:pPr indent="0" lvl="0" marL="0" rtl="0" algn="ctr">
              <a:lnSpc>
                <a:spcPct val="90000"/>
              </a:lnSpc>
              <a:spcBef>
                <a:spcPts val="0"/>
              </a:spcBef>
              <a:spcAft>
                <a:spcPts val="0"/>
              </a:spcAft>
              <a:buNone/>
            </a:pPr>
            <a:r>
              <a:rPr lang="en" sz="2400">
                <a:solidFill>
                  <a:srgbClr val="0A2143"/>
                </a:solidFill>
                <a:latin typeface="Montserrat ExtraBold"/>
                <a:ea typeface="Montserrat ExtraBold"/>
                <a:cs typeface="Montserrat ExtraBold"/>
                <a:sym typeface="Montserrat ExtraBold"/>
              </a:rPr>
              <a:t>FOR THIS CLIENT…</a:t>
            </a:r>
            <a:endParaRPr sz="2400">
              <a:solidFill>
                <a:srgbClr val="0A2143"/>
              </a:solidFill>
              <a:latin typeface="Montserrat ExtraBold"/>
              <a:ea typeface="Montserrat ExtraBold"/>
              <a:cs typeface="Montserrat ExtraBold"/>
              <a:sym typeface="Montserrat ExtraBold"/>
            </a:endParaRPr>
          </a:p>
          <a:p>
            <a:pPr indent="0" lvl="0" marL="0" rtl="0" algn="ctr">
              <a:lnSpc>
                <a:spcPct val="90000"/>
              </a:lnSpc>
              <a:spcBef>
                <a:spcPts val="0"/>
              </a:spcBef>
              <a:spcAft>
                <a:spcPts val="0"/>
              </a:spcAft>
              <a:buNone/>
            </a:pPr>
            <a:r>
              <a:t/>
            </a:r>
            <a:endParaRPr sz="2400">
              <a:solidFill>
                <a:srgbClr val="0A2143"/>
              </a:solidFill>
              <a:latin typeface="Montserrat ExtraBold"/>
              <a:ea typeface="Montserrat ExtraBold"/>
              <a:cs typeface="Montserrat ExtraBold"/>
              <a:sym typeface="Montserrat ExtraBold"/>
            </a:endParaRPr>
          </a:p>
          <a:p>
            <a:pPr indent="0" lvl="0" marL="0" rtl="0" algn="ctr">
              <a:lnSpc>
                <a:spcPct val="90000"/>
              </a:lnSpc>
              <a:spcBef>
                <a:spcPts val="0"/>
              </a:spcBef>
              <a:spcAft>
                <a:spcPts val="0"/>
              </a:spcAft>
              <a:buNone/>
            </a:pPr>
            <a:r>
              <a:t/>
            </a:r>
            <a:endParaRPr sz="2400">
              <a:solidFill>
                <a:srgbClr val="0A2143"/>
              </a:solidFill>
              <a:latin typeface="Montserrat ExtraBold"/>
              <a:ea typeface="Montserrat ExtraBold"/>
              <a:cs typeface="Montserrat ExtraBold"/>
              <a:sym typeface="Montserrat ExtraBold"/>
            </a:endParaRPr>
          </a:p>
        </p:txBody>
      </p:sp>
      <p:sp>
        <p:nvSpPr>
          <p:cNvPr id="73" name="Google Shape;73;p15"/>
          <p:cNvSpPr txBox="1"/>
          <p:nvPr/>
        </p:nvSpPr>
        <p:spPr>
          <a:xfrm>
            <a:off x="1067875" y="2006675"/>
            <a:ext cx="73515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0A2143"/>
                </a:solidFill>
                <a:latin typeface="Montserrat SemiBold"/>
                <a:ea typeface="Montserrat SemiBold"/>
                <a:cs typeface="Montserrat SemiBold"/>
                <a:sym typeface="Montserrat SemiBold"/>
              </a:rPr>
              <a:t>Nearly </a:t>
            </a:r>
            <a:r>
              <a:rPr lang="en" sz="1500">
                <a:solidFill>
                  <a:srgbClr val="0A2143"/>
                </a:solidFill>
                <a:latin typeface="Poppins ExtraBold"/>
                <a:ea typeface="Poppins ExtraBold"/>
                <a:cs typeface="Poppins ExtraBold"/>
                <a:sym typeface="Poppins ExtraBold"/>
              </a:rPr>
              <a:t>2,000% INCREASE</a:t>
            </a:r>
            <a:r>
              <a:rPr lang="en" sz="1500">
                <a:solidFill>
                  <a:srgbClr val="0A2143"/>
                </a:solidFill>
                <a:latin typeface="Montserrat SemiBold"/>
                <a:ea typeface="Montserrat SemiBold"/>
                <a:cs typeface="Montserrat SemiBold"/>
                <a:sym typeface="Montserrat SemiBold"/>
              </a:rPr>
              <a:t> </a:t>
            </a:r>
            <a:r>
              <a:rPr lang="en" sz="1200">
                <a:solidFill>
                  <a:srgbClr val="0A2143"/>
                </a:solidFill>
                <a:latin typeface="Montserrat SemiBold"/>
                <a:ea typeface="Montserrat SemiBold"/>
                <a:cs typeface="Montserrat SemiBold"/>
                <a:sym typeface="Montserrat SemiBold"/>
              </a:rPr>
              <a:t>in Google Maps visibility, which attributed to all customer actions increasing – phone calls, driving directions and visits on website.</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solidFill>
                  <a:srgbClr val="0A2143"/>
                </a:solidFill>
                <a:latin typeface="Montserrat SemiBold"/>
                <a:ea typeface="Montserrat SemiBold"/>
                <a:cs typeface="Montserrat SemiBold"/>
                <a:sym typeface="Montserrat SemiBold"/>
              </a:rPr>
              <a:t>Increased phone calls by nearly </a:t>
            </a:r>
            <a:r>
              <a:rPr lang="en" sz="1500">
                <a:solidFill>
                  <a:srgbClr val="0A2143"/>
                </a:solidFill>
                <a:latin typeface="Montserrat ExtraBold"/>
                <a:ea typeface="Montserrat ExtraBold"/>
                <a:cs typeface="Montserrat ExtraBold"/>
                <a:sym typeface="Montserrat ExtraBold"/>
              </a:rPr>
              <a:t>400%</a:t>
            </a:r>
            <a:r>
              <a:rPr lang="en" sz="1200">
                <a:solidFill>
                  <a:srgbClr val="0A2143"/>
                </a:solidFill>
                <a:latin typeface="Montserrat SemiBold"/>
                <a:ea typeface="Montserrat SemiBold"/>
                <a:cs typeface="Montserrat SemiBold"/>
                <a:sym typeface="Montserrat SemiBold"/>
              </a:rPr>
              <a:t> for multiple locations. For </a:t>
            </a:r>
            <a:r>
              <a:rPr lang="en" sz="1200">
                <a:solidFill>
                  <a:srgbClr val="0A2143"/>
                </a:solidFill>
                <a:latin typeface="Montserrat SemiBold"/>
                <a:ea typeface="Montserrat SemiBold"/>
                <a:cs typeface="Montserrat SemiBold"/>
                <a:sym typeface="Montserrat SemiBold"/>
              </a:rPr>
              <a:t>example</a:t>
            </a:r>
            <a:r>
              <a:rPr lang="en" sz="1200">
                <a:solidFill>
                  <a:srgbClr val="0A2143"/>
                </a:solidFill>
                <a:latin typeface="Montserrat SemiBold"/>
                <a:ea typeface="Montserrat SemiBold"/>
                <a:cs typeface="Montserrat SemiBold"/>
                <a:sym typeface="Montserrat SemiBold"/>
              </a:rPr>
              <a:t>, we grew from 127 calls to </a:t>
            </a:r>
            <a:r>
              <a:rPr b="1" lang="en" sz="1200">
                <a:solidFill>
                  <a:srgbClr val="0A2143"/>
                </a:solidFill>
                <a:latin typeface="Montserrat"/>
                <a:ea typeface="Montserrat"/>
                <a:cs typeface="Montserrat"/>
                <a:sym typeface="Montserrat"/>
              </a:rPr>
              <a:t>580 calls per month for a single location</a:t>
            </a:r>
            <a:r>
              <a:rPr lang="en" sz="1200">
                <a:solidFill>
                  <a:srgbClr val="0A2143"/>
                </a:solidFill>
                <a:latin typeface="Montserrat SemiBold"/>
                <a:ea typeface="Montserrat SemiBold"/>
                <a:cs typeface="Montserrat SemiBold"/>
                <a:sym typeface="Montserrat SemiBold"/>
              </a:rPr>
              <a:t>.</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500">
                <a:solidFill>
                  <a:srgbClr val="0A2143"/>
                </a:solidFill>
                <a:latin typeface="Montserrat ExtraBold"/>
                <a:ea typeface="Montserrat ExtraBold"/>
                <a:cs typeface="Montserrat ExtraBold"/>
                <a:sym typeface="Montserrat ExtraBold"/>
              </a:rPr>
              <a:t>450%+ INCREASE</a:t>
            </a:r>
            <a:r>
              <a:rPr lang="en" sz="1500">
                <a:solidFill>
                  <a:srgbClr val="0A2143"/>
                </a:solidFill>
                <a:latin typeface="Montserrat SemiBold"/>
                <a:ea typeface="Montserrat SemiBold"/>
                <a:cs typeface="Montserrat SemiBold"/>
                <a:sym typeface="Montserrat SemiBold"/>
              </a:rPr>
              <a:t> </a:t>
            </a:r>
            <a:r>
              <a:rPr lang="en" sz="1200">
                <a:solidFill>
                  <a:srgbClr val="0A2143"/>
                </a:solidFill>
                <a:latin typeface="Montserrat SemiBold"/>
                <a:ea typeface="Montserrat SemiBold"/>
                <a:cs typeface="Montserrat SemiBold"/>
                <a:sym typeface="Montserrat SemiBold"/>
              </a:rPr>
              <a:t>of their listing in organic searches, which drastically improved their online </a:t>
            </a:r>
            <a:r>
              <a:rPr lang="en" sz="1200">
                <a:solidFill>
                  <a:srgbClr val="0A2143"/>
                </a:solidFill>
                <a:latin typeface="Montserrat SemiBold"/>
                <a:ea typeface="Montserrat SemiBold"/>
                <a:cs typeface="Montserrat SemiBold"/>
                <a:sym typeface="Montserrat SemiBold"/>
              </a:rPr>
              <a:t>visibility</a:t>
            </a:r>
            <a:r>
              <a:rPr lang="en" sz="1200">
                <a:solidFill>
                  <a:srgbClr val="0A2143"/>
                </a:solidFill>
                <a:latin typeface="Montserrat SemiBold"/>
                <a:ea typeface="Montserrat SemiBold"/>
                <a:cs typeface="Montserrat SemiBold"/>
                <a:sym typeface="Montserrat SemiBold"/>
              </a:rPr>
              <a:t>.</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solidFill>
                  <a:srgbClr val="0A2143"/>
                </a:solidFill>
                <a:latin typeface="Montserrat SemiBold"/>
                <a:ea typeface="Montserrat SemiBold"/>
                <a:cs typeface="Montserrat SemiBold"/>
                <a:sym typeface="Montserrat SemiBold"/>
              </a:rPr>
              <a:t>Secured map pack rankings across geogrids for money terms, as well as the </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500">
                <a:solidFill>
                  <a:srgbClr val="0A2143"/>
                </a:solidFill>
                <a:latin typeface="Montserrat ExtraBold"/>
                <a:ea typeface="Montserrat ExtraBold"/>
                <a:cs typeface="Montserrat ExtraBold"/>
                <a:sym typeface="Montserrat ExtraBold"/>
              </a:rPr>
              <a:t>#1 FOR HIGH VALUE KEYWORDS</a:t>
            </a:r>
            <a:r>
              <a:rPr lang="en" sz="1200">
                <a:solidFill>
                  <a:srgbClr val="0A2143"/>
                </a:solidFill>
                <a:latin typeface="Montserrat SemiBold"/>
                <a:ea typeface="Montserrat SemiBold"/>
                <a:cs typeface="Montserrat SemiBold"/>
                <a:sym typeface="Montserrat SemiBold"/>
              </a:rPr>
              <a:t> for all locations. </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solidFill>
                  <a:srgbClr val="0A2143"/>
                </a:solidFill>
                <a:latin typeface="Montserrat SemiBold"/>
                <a:ea typeface="Montserrat SemiBold"/>
                <a:cs typeface="Montserrat SemiBold"/>
                <a:sym typeface="Montserrat SemiBold"/>
              </a:rPr>
              <a:t>Our growth allowed our client to open additional locations and expand state-wide.</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solidFill>
                <a:srgbClr val="0A2143"/>
              </a:solidFill>
              <a:latin typeface="Montserrat SemiBold"/>
              <a:ea typeface="Montserrat SemiBold"/>
              <a:cs typeface="Montserrat SemiBold"/>
              <a:sym typeface="Montserrat SemiBold"/>
            </a:endParaRPr>
          </a:p>
        </p:txBody>
      </p:sp>
      <p:pic>
        <p:nvPicPr>
          <p:cNvPr id="74" name="Google Shape;74;p15"/>
          <p:cNvPicPr preferRelativeResize="0"/>
          <p:nvPr/>
        </p:nvPicPr>
        <p:blipFill>
          <a:blip r:embed="rId5">
            <a:alphaModFix/>
          </a:blip>
          <a:stretch>
            <a:fillRect/>
          </a:stretch>
        </p:blipFill>
        <p:spPr>
          <a:xfrm>
            <a:off x="890125" y="2133150"/>
            <a:ext cx="177750" cy="172975"/>
          </a:xfrm>
          <a:prstGeom prst="rect">
            <a:avLst/>
          </a:prstGeom>
          <a:noFill/>
          <a:ln>
            <a:noFill/>
          </a:ln>
        </p:spPr>
      </p:pic>
      <p:pic>
        <p:nvPicPr>
          <p:cNvPr id="75" name="Google Shape;75;p15"/>
          <p:cNvPicPr preferRelativeResize="0"/>
          <p:nvPr/>
        </p:nvPicPr>
        <p:blipFill>
          <a:blip r:embed="rId5">
            <a:alphaModFix/>
          </a:blip>
          <a:stretch>
            <a:fillRect/>
          </a:stretch>
        </p:blipFill>
        <p:spPr>
          <a:xfrm>
            <a:off x="890125" y="2732900"/>
            <a:ext cx="177750" cy="172975"/>
          </a:xfrm>
          <a:prstGeom prst="rect">
            <a:avLst/>
          </a:prstGeom>
          <a:noFill/>
          <a:ln>
            <a:noFill/>
          </a:ln>
        </p:spPr>
      </p:pic>
      <p:pic>
        <p:nvPicPr>
          <p:cNvPr id="76" name="Google Shape;76;p15"/>
          <p:cNvPicPr preferRelativeResize="0"/>
          <p:nvPr/>
        </p:nvPicPr>
        <p:blipFill>
          <a:blip r:embed="rId5">
            <a:alphaModFix/>
          </a:blip>
          <a:stretch>
            <a:fillRect/>
          </a:stretch>
        </p:blipFill>
        <p:spPr>
          <a:xfrm>
            <a:off x="890125" y="3312650"/>
            <a:ext cx="177750" cy="172975"/>
          </a:xfrm>
          <a:prstGeom prst="rect">
            <a:avLst/>
          </a:prstGeom>
          <a:noFill/>
          <a:ln>
            <a:noFill/>
          </a:ln>
        </p:spPr>
      </p:pic>
      <p:pic>
        <p:nvPicPr>
          <p:cNvPr id="77" name="Google Shape;77;p15"/>
          <p:cNvPicPr preferRelativeResize="0"/>
          <p:nvPr/>
        </p:nvPicPr>
        <p:blipFill>
          <a:blip r:embed="rId5">
            <a:alphaModFix/>
          </a:blip>
          <a:stretch>
            <a:fillRect/>
          </a:stretch>
        </p:blipFill>
        <p:spPr>
          <a:xfrm>
            <a:off x="890125" y="3892400"/>
            <a:ext cx="177750" cy="172975"/>
          </a:xfrm>
          <a:prstGeom prst="rect">
            <a:avLst/>
          </a:prstGeom>
          <a:noFill/>
          <a:ln>
            <a:noFill/>
          </a:ln>
        </p:spPr>
      </p:pic>
      <p:pic>
        <p:nvPicPr>
          <p:cNvPr id="78" name="Google Shape;78;p15"/>
          <p:cNvPicPr preferRelativeResize="0"/>
          <p:nvPr/>
        </p:nvPicPr>
        <p:blipFill>
          <a:blip r:embed="rId5">
            <a:alphaModFix/>
          </a:blip>
          <a:stretch>
            <a:fillRect/>
          </a:stretch>
        </p:blipFill>
        <p:spPr>
          <a:xfrm>
            <a:off x="890125" y="4492150"/>
            <a:ext cx="177750" cy="1729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16"/>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84" name="Google Shape;84;p16"/>
          <p:cNvPicPr preferRelativeResize="0"/>
          <p:nvPr/>
        </p:nvPicPr>
        <p:blipFill>
          <a:blip r:embed="rId4">
            <a:alphaModFix/>
          </a:blip>
          <a:stretch>
            <a:fillRect/>
          </a:stretch>
        </p:blipFill>
        <p:spPr>
          <a:xfrm>
            <a:off x="253725" y="182150"/>
            <a:ext cx="1259300" cy="782700"/>
          </a:xfrm>
          <a:prstGeom prst="rect">
            <a:avLst/>
          </a:prstGeom>
          <a:noFill/>
          <a:ln>
            <a:noFill/>
          </a:ln>
        </p:spPr>
      </p:pic>
      <p:sp>
        <p:nvSpPr>
          <p:cNvPr id="85" name="Google Shape;85;p16"/>
          <p:cNvSpPr txBox="1"/>
          <p:nvPr/>
        </p:nvSpPr>
        <p:spPr>
          <a:xfrm>
            <a:off x="253725" y="1150375"/>
            <a:ext cx="4760400" cy="1736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OPTIMIZING MULTIPLE</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GMB LISTINGS</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t/>
            </a:r>
            <a:endParaRPr sz="2800">
              <a:solidFill>
                <a:srgbClr val="0A2143"/>
              </a:solidFill>
              <a:latin typeface="Poppins ExtraBold"/>
              <a:ea typeface="Poppins ExtraBold"/>
              <a:cs typeface="Poppins ExtraBold"/>
              <a:sym typeface="Poppins ExtraBold"/>
            </a:endParaRPr>
          </a:p>
        </p:txBody>
      </p:sp>
      <p:sp>
        <p:nvSpPr>
          <p:cNvPr id="86" name="Google Shape;86;p16"/>
          <p:cNvSpPr txBox="1"/>
          <p:nvPr/>
        </p:nvSpPr>
        <p:spPr>
          <a:xfrm>
            <a:off x="253725" y="2030538"/>
            <a:ext cx="4430700" cy="163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In the beginning of the campaign, we used our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600">
                <a:solidFill>
                  <a:srgbClr val="0A2143"/>
                </a:solidFill>
                <a:latin typeface="Montserrat ExtraBold"/>
                <a:ea typeface="Montserrat ExtraBold"/>
                <a:cs typeface="Montserrat ExtraBold"/>
                <a:sym typeface="Montserrat ExtraBold"/>
              </a:rPr>
              <a:t>ACCELERATED SETUP </a:t>
            </a:r>
            <a:r>
              <a:rPr lang="en" sz="1300">
                <a:solidFill>
                  <a:srgbClr val="0A2143"/>
                </a:solidFill>
                <a:latin typeface="Montserrat SemiBold"/>
                <a:ea typeface="Montserrat SemiBold"/>
                <a:cs typeface="Montserrat SemiBold"/>
                <a:sym typeface="Montserrat SemiBold"/>
              </a:rPr>
              <a:t>to strengthen the brand foundation and the local listings. Below you can see how we worked through each one of the these items for our client. Our local plan of attack included:</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
        <p:nvSpPr>
          <p:cNvPr id="87" name="Google Shape;87;p16"/>
          <p:cNvSpPr txBox="1"/>
          <p:nvPr/>
        </p:nvSpPr>
        <p:spPr>
          <a:xfrm>
            <a:off x="453600" y="3378000"/>
            <a:ext cx="4661400" cy="176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Ensuring Consistent Listing Types</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Watching for Filtering (Possum)</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Niche &amp; Local Citations</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Tiered Links for Stacked Signal Creation</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GMB Category Optimization</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Brand Foundation &amp; Brand Signal Building</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88" name="Google Shape;88;p16"/>
          <p:cNvPicPr preferRelativeResize="0"/>
          <p:nvPr/>
        </p:nvPicPr>
        <p:blipFill>
          <a:blip r:embed="rId5">
            <a:alphaModFix/>
          </a:blip>
          <a:stretch>
            <a:fillRect/>
          </a:stretch>
        </p:blipFill>
        <p:spPr>
          <a:xfrm>
            <a:off x="330125" y="3475700"/>
            <a:ext cx="177750" cy="172975"/>
          </a:xfrm>
          <a:prstGeom prst="rect">
            <a:avLst/>
          </a:prstGeom>
          <a:noFill/>
          <a:ln>
            <a:noFill/>
          </a:ln>
        </p:spPr>
      </p:pic>
      <p:pic>
        <p:nvPicPr>
          <p:cNvPr id="89" name="Google Shape;89;p16"/>
          <p:cNvPicPr preferRelativeResize="0"/>
          <p:nvPr/>
        </p:nvPicPr>
        <p:blipFill>
          <a:blip r:embed="rId5">
            <a:alphaModFix/>
          </a:blip>
          <a:stretch>
            <a:fillRect/>
          </a:stretch>
        </p:blipFill>
        <p:spPr>
          <a:xfrm>
            <a:off x="330125" y="3709500"/>
            <a:ext cx="177750" cy="172975"/>
          </a:xfrm>
          <a:prstGeom prst="rect">
            <a:avLst/>
          </a:prstGeom>
          <a:noFill/>
          <a:ln>
            <a:noFill/>
          </a:ln>
        </p:spPr>
      </p:pic>
      <p:pic>
        <p:nvPicPr>
          <p:cNvPr id="90" name="Google Shape;90;p16"/>
          <p:cNvPicPr preferRelativeResize="0"/>
          <p:nvPr/>
        </p:nvPicPr>
        <p:blipFill>
          <a:blip r:embed="rId5">
            <a:alphaModFix/>
          </a:blip>
          <a:stretch>
            <a:fillRect/>
          </a:stretch>
        </p:blipFill>
        <p:spPr>
          <a:xfrm>
            <a:off x="330125" y="3929725"/>
            <a:ext cx="177750" cy="172975"/>
          </a:xfrm>
          <a:prstGeom prst="rect">
            <a:avLst/>
          </a:prstGeom>
          <a:noFill/>
          <a:ln>
            <a:noFill/>
          </a:ln>
        </p:spPr>
      </p:pic>
      <p:pic>
        <p:nvPicPr>
          <p:cNvPr id="91" name="Google Shape;91;p16"/>
          <p:cNvPicPr preferRelativeResize="0"/>
          <p:nvPr/>
        </p:nvPicPr>
        <p:blipFill>
          <a:blip r:embed="rId5">
            <a:alphaModFix/>
          </a:blip>
          <a:stretch>
            <a:fillRect/>
          </a:stretch>
        </p:blipFill>
        <p:spPr>
          <a:xfrm>
            <a:off x="330125" y="4163525"/>
            <a:ext cx="177750" cy="172975"/>
          </a:xfrm>
          <a:prstGeom prst="rect">
            <a:avLst/>
          </a:prstGeom>
          <a:noFill/>
          <a:ln>
            <a:noFill/>
          </a:ln>
        </p:spPr>
      </p:pic>
      <p:pic>
        <p:nvPicPr>
          <p:cNvPr id="92" name="Google Shape;92;p16"/>
          <p:cNvPicPr preferRelativeResize="0"/>
          <p:nvPr/>
        </p:nvPicPr>
        <p:blipFill>
          <a:blip r:embed="rId5">
            <a:alphaModFix/>
          </a:blip>
          <a:stretch>
            <a:fillRect/>
          </a:stretch>
        </p:blipFill>
        <p:spPr>
          <a:xfrm>
            <a:off x="330125" y="4397325"/>
            <a:ext cx="177750" cy="172975"/>
          </a:xfrm>
          <a:prstGeom prst="rect">
            <a:avLst/>
          </a:prstGeom>
          <a:noFill/>
          <a:ln>
            <a:noFill/>
          </a:ln>
        </p:spPr>
      </p:pic>
      <p:pic>
        <p:nvPicPr>
          <p:cNvPr id="93" name="Google Shape;93;p16"/>
          <p:cNvPicPr preferRelativeResize="0"/>
          <p:nvPr/>
        </p:nvPicPr>
        <p:blipFill>
          <a:blip r:embed="rId5">
            <a:alphaModFix/>
          </a:blip>
          <a:stretch>
            <a:fillRect/>
          </a:stretch>
        </p:blipFill>
        <p:spPr>
          <a:xfrm>
            <a:off x="330125" y="4631125"/>
            <a:ext cx="177750" cy="172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17"/>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99" name="Google Shape;99;p17"/>
          <p:cNvPicPr preferRelativeResize="0"/>
          <p:nvPr/>
        </p:nvPicPr>
        <p:blipFill>
          <a:blip r:embed="rId4">
            <a:alphaModFix/>
          </a:blip>
          <a:stretch>
            <a:fillRect/>
          </a:stretch>
        </p:blipFill>
        <p:spPr>
          <a:xfrm>
            <a:off x="253725" y="182150"/>
            <a:ext cx="1259300" cy="782700"/>
          </a:xfrm>
          <a:prstGeom prst="rect">
            <a:avLst/>
          </a:prstGeom>
          <a:noFill/>
          <a:ln>
            <a:noFill/>
          </a:ln>
        </p:spPr>
      </p:pic>
      <p:sp>
        <p:nvSpPr>
          <p:cNvPr id="100" name="Google Shape;100;p17"/>
          <p:cNvSpPr txBox="1"/>
          <p:nvPr/>
        </p:nvSpPr>
        <p:spPr>
          <a:xfrm>
            <a:off x="253725" y="1320450"/>
            <a:ext cx="4760400" cy="960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CONSISTENT LISTING</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TYPES</a:t>
            </a:r>
            <a:endParaRPr sz="2800">
              <a:solidFill>
                <a:srgbClr val="0A2143"/>
              </a:solidFill>
              <a:latin typeface="Poppins ExtraBold"/>
              <a:ea typeface="Poppins ExtraBold"/>
              <a:cs typeface="Poppins ExtraBold"/>
              <a:sym typeface="Poppins ExtraBold"/>
            </a:endParaRPr>
          </a:p>
        </p:txBody>
      </p:sp>
      <p:sp>
        <p:nvSpPr>
          <p:cNvPr id="101" name="Google Shape;101;p17"/>
          <p:cNvSpPr txBox="1"/>
          <p:nvPr/>
        </p:nvSpPr>
        <p:spPr>
          <a:xfrm>
            <a:off x="253725" y="2143925"/>
            <a:ext cx="4204800" cy="278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When we began working with the brand, they had a mix of legitimate and lead generation listings. This created a few extra steps, which we were happy to assist with!</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We worked with the client to create consistency across listings, clear up any fake listings, and reverify pre-existing listings where necessary. Once we knew the listings were consistent and following guidelines, we went to work optimizing…</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1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07" name="Google Shape;107;p18"/>
          <p:cNvPicPr preferRelativeResize="0"/>
          <p:nvPr/>
        </p:nvPicPr>
        <p:blipFill>
          <a:blip r:embed="rId4">
            <a:alphaModFix/>
          </a:blip>
          <a:stretch>
            <a:fillRect/>
          </a:stretch>
        </p:blipFill>
        <p:spPr>
          <a:xfrm>
            <a:off x="197025" y="182150"/>
            <a:ext cx="1259300" cy="782700"/>
          </a:xfrm>
          <a:prstGeom prst="rect">
            <a:avLst/>
          </a:prstGeom>
          <a:noFill/>
          <a:ln>
            <a:noFill/>
          </a:ln>
        </p:spPr>
      </p:pic>
      <p:sp>
        <p:nvSpPr>
          <p:cNvPr id="108" name="Google Shape;108;p18"/>
          <p:cNvSpPr txBox="1"/>
          <p:nvPr/>
        </p:nvSpPr>
        <p:spPr>
          <a:xfrm>
            <a:off x="253725" y="3081200"/>
            <a:ext cx="7357200" cy="572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800">
                <a:solidFill>
                  <a:schemeClr val="lt1"/>
                </a:solidFill>
                <a:latin typeface="Poppins ExtraBold"/>
                <a:ea typeface="Poppins ExtraBold"/>
                <a:cs typeface="Poppins ExtraBold"/>
                <a:sym typeface="Poppins ExtraBold"/>
              </a:rPr>
              <a:t>WATCH FOR FILTERING &amp; OVERLAP</a:t>
            </a:r>
            <a:endParaRPr sz="2800">
              <a:solidFill>
                <a:schemeClr val="lt1"/>
              </a:solidFill>
              <a:latin typeface="Poppins ExtraBold"/>
              <a:ea typeface="Poppins ExtraBold"/>
              <a:cs typeface="Poppins ExtraBold"/>
              <a:sym typeface="Poppins ExtraBold"/>
            </a:endParaRPr>
          </a:p>
        </p:txBody>
      </p:sp>
      <p:sp>
        <p:nvSpPr>
          <p:cNvPr id="109" name="Google Shape;109;p18"/>
          <p:cNvSpPr txBox="1"/>
          <p:nvPr/>
        </p:nvSpPr>
        <p:spPr>
          <a:xfrm>
            <a:off x="253725" y="3551850"/>
            <a:ext cx="7357200" cy="183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This is a common issue in multi-location SEO campaigns. Listings can compete with each other, causing one of the two to be hidden in results.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To combat filtering, we went through each SAB listing, ensuring there was no overlap of service areas. We also made sure that our service areas were </a:t>
            </a:r>
            <a:r>
              <a:rPr b="1" lang="en" sz="1600">
                <a:solidFill>
                  <a:schemeClr val="lt1"/>
                </a:solidFill>
                <a:latin typeface="Montserrat"/>
                <a:ea typeface="Montserrat"/>
                <a:cs typeface="Montserrat"/>
                <a:sym typeface="Montserrat"/>
              </a:rPr>
              <a:t>FULLY COVERING </a:t>
            </a:r>
            <a:r>
              <a:rPr lang="en" sz="1300">
                <a:solidFill>
                  <a:schemeClr val="lt1"/>
                </a:solidFill>
                <a:latin typeface="Montserrat Medium"/>
                <a:ea typeface="Montserrat Medium"/>
                <a:cs typeface="Montserrat Medium"/>
                <a:sym typeface="Montserrat Medium"/>
              </a:rPr>
              <a:t>the proper cities/counties to maximize local relevance for the brand overall.</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15" name="Google Shape;115;p19"/>
          <p:cNvPicPr preferRelativeResize="0"/>
          <p:nvPr/>
        </p:nvPicPr>
        <p:blipFill>
          <a:blip r:embed="rId4">
            <a:alphaModFix/>
          </a:blip>
          <a:stretch>
            <a:fillRect/>
          </a:stretch>
        </p:blipFill>
        <p:spPr>
          <a:xfrm>
            <a:off x="151675" y="125450"/>
            <a:ext cx="1259300" cy="782700"/>
          </a:xfrm>
          <a:prstGeom prst="rect">
            <a:avLst/>
          </a:prstGeom>
          <a:noFill/>
          <a:ln>
            <a:noFill/>
          </a:ln>
        </p:spPr>
      </p:pic>
      <p:sp>
        <p:nvSpPr>
          <p:cNvPr id="116" name="Google Shape;116;p19"/>
          <p:cNvSpPr txBox="1"/>
          <p:nvPr/>
        </p:nvSpPr>
        <p:spPr>
          <a:xfrm>
            <a:off x="3472100" y="583375"/>
            <a:ext cx="5363400" cy="1736100"/>
          </a:xfrm>
          <a:prstGeom prst="rect">
            <a:avLst/>
          </a:prstGeom>
          <a:noFill/>
          <a:ln>
            <a:noFill/>
          </a:ln>
        </p:spPr>
        <p:txBody>
          <a:bodyPr anchorCtr="0" anchor="t" bIns="91425" lIns="91425" spcFirstLastPara="1" rIns="91425" wrap="square" tIns="91425">
            <a:spAutoFit/>
          </a:bodyPr>
          <a:lstStyle/>
          <a:p>
            <a:pPr indent="0" lvl="0" marL="0" rtl="0" algn="r">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NICHE &amp; LOCAL CITATIONS</a:t>
            </a:r>
            <a:endParaRPr sz="2800">
              <a:solidFill>
                <a:srgbClr val="0A2143"/>
              </a:solidFill>
              <a:latin typeface="Poppins ExtraBold"/>
              <a:ea typeface="Poppins ExtraBold"/>
              <a:cs typeface="Poppins ExtraBold"/>
              <a:sym typeface="Poppins ExtraBold"/>
            </a:endParaRPr>
          </a:p>
          <a:p>
            <a:pPr indent="0" lvl="0" marL="0" rtl="0" algn="r">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&amp; BRAND MENTIONS</a:t>
            </a:r>
            <a:endParaRPr sz="2800">
              <a:solidFill>
                <a:srgbClr val="0A2143"/>
              </a:solidFill>
              <a:latin typeface="Poppins ExtraBold"/>
              <a:ea typeface="Poppins ExtraBold"/>
              <a:cs typeface="Poppins ExtraBold"/>
              <a:sym typeface="Poppins ExtraBold"/>
            </a:endParaRPr>
          </a:p>
          <a:p>
            <a:pPr indent="0" lvl="0" marL="0" rtl="0" algn="r">
              <a:lnSpc>
                <a:spcPct val="90000"/>
              </a:lnSpc>
              <a:spcBef>
                <a:spcPts val="0"/>
              </a:spcBef>
              <a:spcAft>
                <a:spcPts val="0"/>
              </a:spcAft>
              <a:buNone/>
            </a:pPr>
            <a:r>
              <a:t/>
            </a:r>
            <a:endParaRPr sz="2800">
              <a:solidFill>
                <a:srgbClr val="0A2143"/>
              </a:solidFill>
              <a:latin typeface="Poppins ExtraBold"/>
              <a:ea typeface="Poppins ExtraBold"/>
              <a:cs typeface="Poppins ExtraBold"/>
              <a:sym typeface="Poppins ExtraBold"/>
            </a:endParaRPr>
          </a:p>
          <a:p>
            <a:pPr indent="0" lvl="0" marL="0" rtl="0" algn="r">
              <a:lnSpc>
                <a:spcPct val="90000"/>
              </a:lnSpc>
              <a:spcBef>
                <a:spcPts val="0"/>
              </a:spcBef>
              <a:spcAft>
                <a:spcPts val="0"/>
              </a:spcAft>
              <a:buNone/>
            </a:pPr>
            <a:r>
              <a:t/>
            </a:r>
            <a:endParaRPr sz="2800">
              <a:solidFill>
                <a:srgbClr val="0A2143"/>
              </a:solidFill>
              <a:latin typeface="Poppins ExtraBold"/>
              <a:ea typeface="Poppins ExtraBold"/>
              <a:cs typeface="Poppins ExtraBold"/>
              <a:sym typeface="Poppins ExtraBold"/>
            </a:endParaRPr>
          </a:p>
        </p:txBody>
      </p:sp>
      <p:sp>
        <p:nvSpPr>
          <p:cNvPr id="117" name="Google Shape;117;p19"/>
          <p:cNvSpPr txBox="1"/>
          <p:nvPr/>
        </p:nvSpPr>
        <p:spPr>
          <a:xfrm>
            <a:off x="3993800" y="1452225"/>
            <a:ext cx="4841700" cy="33864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00">
                <a:solidFill>
                  <a:srgbClr val="0A2143"/>
                </a:solidFill>
                <a:latin typeface="Montserrat SemiBold"/>
                <a:ea typeface="Montserrat SemiBold"/>
                <a:cs typeface="Montserrat SemiBold"/>
                <a:sym typeface="Montserrat SemiBold"/>
              </a:rPr>
              <a:t>Strong local SEO and citations </a:t>
            </a:r>
            <a:r>
              <a:rPr i="1" lang="en" sz="1300">
                <a:solidFill>
                  <a:srgbClr val="0A2143"/>
                </a:solidFill>
                <a:latin typeface="Montserrat SemiBold"/>
                <a:ea typeface="Montserrat SemiBold"/>
                <a:cs typeface="Montserrat SemiBold"/>
                <a:sym typeface="Montserrat SemiBold"/>
              </a:rPr>
              <a:t>go hand in hand</a:t>
            </a:r>
            <a:r>
              <a:rPr lang="en" sz="1300">
                <a:solidFill>
                  <a:srgbClr val="0A2143"/>
                </a:solidFill>
                <a:latin typeface="Montserrat SemiBold"/>
                <a:ea typeface="Montserrat SemiBold"/>
                <a:cs typeface="Montserrat SemiBold"/>
                <a:sym typeface="Montserrat SemiBold"/>
              </a:rPr>
              <a:t>. That’s why we implemented citation building, along with custom signals, for this campaign. Because this was a multi-location business, the citation audit and cleanup was vital to ensure NAP consistency across all locations and assets.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rPr lang="en" sz="1300">
                <a:solidFill>
                  <a:srgbClr val="0A2143"/>
                </a:solidFill>
                <a:latin typeface="Montserrat SemiBold"/>
                <a:ea typeface="Montserrat SemiBold"/>
                <a:cs typeface="Montserrat SemiBold"/>
                <a:sym typeface="Montserrat SemiBold"/>
              </a:rPr>
              <a:t>The audit also allowed us to see which locations were lacking in citations. While every location doesn’t need to have the exact same number of citations, we wanted to make sure we were spreading the love around. We also had to consider the competition level of each location. For example, Dallas is a much larger city than Flower Mound and more signals are needed to maintain adequate visibility.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20"/>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123" name="Google Shape;123;p20"/>
          <p:cNvPicPr preferRelativeResize="0"/>
          <p:nvPr/>
        </p:nvPicPr>
        <p:blipFill>
          <a:blip r:embed="rId4">
            <a:alphaModFix/>
          </a:blip>
          <a:stretch>
            <a:fillRect/>
          </a:stretch>
        </p:blipFill>
        <p:spPr>
          <a:xfrm>
            <a:off x="151675" y="125450"/>
            <a:ext cx="1259300" cy="782700"/>
          </a:xfrm>
          <a:prstGeom prst="rect">
            <a:avLst/>
          </a:prstGeom>
          <a:noFill/>
          <a:ln>
            <a:noFill/>
          </a:ln>
        </p:spPr>
      </p:pic>
      <p:sp>
        <p:nvSpPr>
          <p:cNvPr id="124" name="Google Shape;124;p20"/>
          <p:cNvSpPr txBox="1"/>
          <p:nvPr/>
        </p:nvSpPr>
        <p:spPr>
          <a:xfrm>
            <a:off x="276375" y="2503725"/>
            <a:ext cx="5406900" cy="247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Our process is to build citations in tiers, starting with the most impactful listings first. Once we have created all our </a:t>
            </a:r>
            <a:r>
              <a:rPr lang="en" sz="1600">
                <a:solidFill>
                  <a:schemeClr val="lt1"/>
                </a:solidFill>
                <a:latin typeface="Montserrat ExtraBold"/>
                <a:ea typeface="Montserrat ExtraBold"/>
                <a:cs typeface="Montserrat ExtraBold"/>
                <a:sym typeface="Montserrat ExtraBold"/>
              </a:rPr>
              <a:t>ESSENTIAL CITATIONS</a:t>
            </a:r>
            <a:r>
              <a:rPr lang="en" sz="1300">
                <a:solidFill>
                  <a:schemeClr val="lt1"/>
                </a:solidFill>
                <a:latin typeface="Montserrat Medium"/>
                <a:ea typeface="Montserrat Medium"/>
                <a:cs typeface="Montserrat Medium"/>
                <a:sym typeface="Montserrat Medium"/>
              </a:rPr>
              <a:t>, we then work on secondary citations. Keep in mind, </a:t>
            </a:r>
            <a:r>
              <a:rPr lang="en" sz="1600">
                <a:solidFill>
                  <a:schemeClr val="lt1"/>
                </a:solidFill>
                <a:latin typeface="Montserrat ExtraBold"/>
                <a:ea typeface="Montserrat ExtraBold"/>
                <a:cs typeface="Montserrat ExtraBold"/>
                <a:sym typeface="Montserrat ExtraBold"/>
              </a:rPr>
              <a:t>SECONDARY CITATIONS </a:t>
            </a:r>
            <a:r>
              <a:rPr lang="en" sz="1300">
                <a:solidFill>
                  <a:schemeClr val="lt1"/>
                </a:solidFill>
                <a:latin typeface="Montserrat Medium"/>
                <a:ea typeface="Montserrat Medium"/>
                <a:cs typeface="Montserrat Medium"/>
                <a:sym typeface="Montserrat Medium"/>
              </a:rPr>
              <a:t>alone won’t move the needle, but they do support increased brand visibility and authority. Generally, our next step would be niche citations, but we don’t have a citation package for this niche, so we moved on to investigating custom signals to find additional opportunities.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21"/>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30" name="Google Shape;130;p21"/>
          <p:cNvPicPr preferRelativeResize="0"/>
          <p:nvPr/>
        </p:nvPicPr>
        <p:blipFill>
          <a:blip r:embed="rId4">
            <a:alphaModFix/>
          </a:blip>
          <a:stretch>
            <a:fillRect/>
          </a:stretch>
        </p:blipFill>
        <p:spPr>
          <a:xfrm>
            <a:off x="151675" y="125450"/>
            <a:ext cx="1259300" cy="782700"/>
          </a:xfrm>
          <a:prstGeom prst="rect">
            <a:avLst/>
          </a:prstGeom>
          <a:noFill/>
          <a:ln>
            <a:noFill/>
          </a:ln>
        </p:spPr>
      </p:pic>
      <p:sp>
        <p:nvSpPr>
          <p:cNvPr id="131" name="Google Shape;131;p21"/>
          <p:cNvSpPr txBox="1"/>
          <p:nvPr/>
        </p:nvSpPr>
        <p:spPr>
          <a:xfrm>
            <a:off x="4517300" y="356625"/>
            <a:ext cx="4760400" cy="2124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TIERED LINKS FOR STACKED </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SIGNAL CREATION</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t/>
            </a:r>
            <a:endParaRPr sz="2800">
              <a:solidFill>
                <a:srgbClr val="0A2143"/>
              </a:solidFill>
              <a:latin typeface="Poppins ExtraBold"/>
              <a:ea typeface="Poppins ExtraBold"/>
              <a:cs typeface="Poppins ExtraBold"/>
              <a:sym typeface="Poppins ExtraBold"/>
            </a:endParaRPr>
          </a:p>
        </p:txBody>
      </p:sp>
      <p:sp>
        <p:nvSpPr>
          <p:cNvPr id="132" name="Google Shape;132;p21"/>
          <p:cNvSpPr txBox="1"/>
          <p:nvPr/>
        </p:nvSpPr>
        <p:spPr>
          <a:xfrm>
            <a:off x="4517300" y="1667700"/>
            <a:ext cx="4102800" cy="372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After building the a variety of citations, we used tiered links to </a:t>
            </a:r>
            <a:r>
              <a:rPr b="1" lang="en" sz="1600">
                <a:solidFill>
                  <a:srgbClr val="0A2143"/>
                </a:solidFill>
                <a:latin typeface="Montserrat"/>
                <a:ea typeface="Montserrat"/>
                <a:cs typeface="Montserrat"/>
                <a:sym typeface="Montserrat"/>
              </a:rPr>
              <a:t>BOOST THE POWER</a:t>
            </a:r>
            <a:r>
              <a:rPr lang="en" sz="1300">
                <a:solidFill>
                  <a:srgbClr val="0A2143"/>
                </a:solidFill>
                <a:latin typeface="Montserrat SemiBold"/>
                <a:ea typeface="Montserrat SemiBold"/>
                <a:cs typeface="Montserrat SemiBold"/>
                <a:sym typeface="Montserrat SemiBold"/>
              </a:rPr>
              <a:t> of our citations. We used tier 2 links from news sites and budget link networks, but there are multiple </a:t>
            </a:r>
            <a:r>
              <a:rPr lang="en" sz="1600">
                <a:solidFill>
                  <a:srgbClr val="0A2143"/>
                </a:solidFill>
                <a:latin typeface="Montserrat ExtraBold"/>
                <a:ea typeface="Montserrat ExtraBold"/>
                <a:cs typeface="Montserrat ExtraBold"/>
                <a:sym typeface="Montserrat ExtraBold"/>
              </a:rPr>
              <a:t>TIER 2 LINKS</a:t>
            </a:r>
            <a:r>
              <a:rPr lang="en" sz="1300">
                <a:solidFill>
                  <a:srgbClr val="0A2143"/>
                </a:solidFill>
                <a:latin typeface="Montserrat SemiBold"/>
                <a:ea typeface="Montserrat SemiBold"/>
                <a:cs typeface="Montserrat SemiBold"/>
                <a:sym typeface="Montserrat SemiBold"/>
              </a:rPr>
              <a:t> to choose from. This tiered linking approach increased the authority of our citations, maximizing the impact of our optimization.</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Improved indexation rates of citations is another benefit of </a:t>
            </a:r>
            <a:r>
              <a:rPr lang="en" sz="1300">
                <a:solidFill>
                  <a:srgbClr val="0A2143"/>
                </a:solidFill>
                <a:latin typeface="Montserrat SemiBold"/>
                <a:ea typeface="Montserrat SemiBold"/>
                <a:cs typeface="Montserrat SemiBold"/>
                <a:sym typeface="Montserrat SemiBold"/>
              </a:rPr>
              <a:t>tier</a:t>
            </a:r>
            <a:r>
              <a:rPr lang="en" sz="1300">
                <a:solidFill>
                  <a:srgbClr val="0A2143"/>
                </a:solidFill>
                <a:latin typeface="Montserrat SemiBold"/>
                <a:ea typeface="Montserrat SemiBold"/>
                <a:cs typeface="Montserrat SemiBold"/>
                <a:sym typeface="Montserrat SemiBold"/>
              </a:rPr>
              <a:t> 2 links. Most of the client’s citations were </a:t>
            </a:r>
            <a:r>
              <a:rPr b="1" lang="en" sz="1600">
                <a:solidFill>
                  <a:srgbClr val="0A2143"/>
                </a:solidFill>
                <a:latin typeface="Montserrat"/>
                <a:ea typeface="Montserrat"/>
                <a:cs typeface="Montserrat"/>
                <a:sym typeface="Montserrat"/>
              </a:rPr>
              <a:t>INDEXED QUICKLY</a:t>
            </a:r>
            <a:r>
              <a:rPr lang="en" sz="1300">
                <a:solidFill>
                  <a:srgbClr val="0A2143"/>
                </a:solidFill>
                <a:latin typeface="Montserrat SemiBold"/>
                <a:ea typeface="Montserrat SemiBold"/>
                <a:cs typeface="Montserrat SemiBold"/>
                <a:sym typeface="Montserrat SemiBold"/>
              </a:rPr>
              <a:t> because of this strategy, bolstering local rankings. We also included unique citation descriptions to increase indexation rates.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2"/>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38" name="Google Shape;138;p22"/>
          <p:cNvPicPr preferRelativeResize="0"/>
          <p:nvPr/>
        </p:nvPicPr>
        <p:blipFill>
          <a:blip r:embed="rId4">
            <a:alphaModFix/>
          </a:blip>
          <a:stretch>
            <a:fillRect/>
          </a:stretch>
        </p:blipFill>
        <p:spPr>
          <a:xfrm>
            <a:off x="151675" y="125450"/>
            <a:ext cx="1259300" cy="782700"/>
          </a:xfrm>
          <a:prstGeom prst="rect">
            <a:avLst/>
          </a:prstGeom>
          <a:noFill/>
          <a:ln>
            <a:noFill/>
          </a:ln>
        </p:spPr>
      </p:pic>
      <p:sp>
        <p:nvSpPr>
          <p:cNvPr id="139" name="Google Shape;139;p22"/>
          <p:cNvSpPr txBox="1"/>
          <p:nvPr/>
        </p:nvSpPr>
        <p:spPr>
          <a:xfrm>
            <a:off x="4163775" y="908150"/>
            <a:ext cx="4760400" cy="572700"/>
          </a:xfrm>
          <a:prstGeom prst="rect">
            <a:avLst/>
          </a:prstGeom>
          <a:noFill/>
          <a:ln>
            <a:noFill/>
          </a:ln>
        </p:spPr>
        <p:txBody>
          <a:bodyPr anchorCtr="0" anchor="t" bIns="91425" lIns="91425" spcFirstLastPara="1" rIns="91425" wrap="square" tIns="91425">
            <a:spAutoFit/>
          </a:bodyPr>
          <a:lstStyle/>
          <a:p>
            <a:pPr indent="0" lvl="0" marL="0" rtl="0" algn="r">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GMS CATEGORIES</a:t>
            </a:r>
            <a:endParaRPr sz="2800">
              <a:solidFill>
                <a:srgbClr val="0A2143"/>
              </a:solidFill>
              <a:latin typeface="Poppins ExtraBold"/>
              <a:ea typeface="Poppins ExtraBold"/>
              <a:cs typeface="Poppins ExtraBold"/>
              <a:sym typeface="Poppins ExtraBold"/>
            </a:endParaRPr>
          </a:p>
        </p:txBody>
      </p:sp>
      <p:sp>
        <p:nvSpPr>
          <p:cNvPr id="140" name="Google Shape;140;p22"/>
          <p:cNvSpPr txBox="1"/>
          <p:nvPr/>
        </p:nvSpPr>
        <p:spPr>
          <a:xfrm>
            <a:off x="4674050" y="1531625"/>
            <a:ext cx="4250100" cy="3924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00">
                <a:solidFill>
                  <a:srgbClr val="0A2143"/>
                </a:solidFill>
                <a:latin typeface="Montserrat SemiBold"/>
                <a:ea typeface="Montserrat SemiBold"/>
                <a:cs typeface="Montserrat SemiBold"/>
                <a:sym typeface="Montserrat SemiBold"/>
              </a:rPr>
              <a:t>When we began working with this client, they only had one category per listing, which didn’t fully leverage their GMB categories. During our competitive analysis, we identified the common subcategories among top-ranking listings, then implemented the</a:t>
            </a:r>
            <a:r>
              <a:rPr b="1" lang="en" sz="1600">
                <a:solidFill>
                  <a:srgbClr val="0A2143"/>
                </a:solidFill>
                <a:latin typeface="Montserrat"/>
                <a:ea typeface="Montserrat"/>
                <a:cs typeface="Montserrat"/>
                <a:sym typeface="Montserrat"/>
              </a:rPr>
              <a:t> BEST OPPORTUNITIES</a:t>
            </a:r>
            <a:r>
              <a:rPr lang="en" sz="1300">
                <a:solidFill>
                  <a:srgbClr val="0A2143"/>
                </a:solidFill>
                <a:latin typeface="Montserrat SemiBold"/>
                <a:ea typeface="Montserrat SemiBold"/>
                <a:cs typeface="Montserrat SemiBold"/>
                <a:sym typeface="Montserrat SemiBold"/>
              </a:rPr>
              <a:t> on our client’s listings.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rPr lang="en" sz="1300">
                <a:solidFill>
                  <a:srgbClr val="0A2143"/>
                </a:solidFill>
                <a:latin typeface="Montserrat SemiBold"/>
                <a:ea typeface="Montserrat SemiBold"/>
                <a:cs typeface="Montserrat SemiBold"/>
                <a:sym typeface="Montserrat SemiBold"/>
              </a:rPr>
              <a:t>GMB categories are one of the </a:t>
            </a:r>
            <a:r>
              <a:rPr b="1" lang="en" sz="1600">
                <a:solidFill>
                  <a:srgbClr val="0A2143"/>
                </a:solidFill>
                <a:latin typeface="Montserrat"/>
                <a:ea typeface="Montserrat"/>
                <a:cs typeface="Montserrat"/>
                <a:sym typeface="Montserrat"/>
              </a:rPr>
              <a:t>MOST </a:t>
            </a:r>
            <a:r>
              <a:rPr lang="en" sz="1300">
                <a:solidFill>
                  <a:srgbClr val="0A2143"/>
                </a:solidFill>
                <a:latin typeface="Montserrat SemiBold"/>
                <a:ea typeface="Montserrat SemiBold"/>
                <a:cs typeface="Montserrat SemiBold"/>
                <a:sym typeface="Montserrat SemiBold"/>
              </a:rPr>
              <a:t>important listing features –  they’ve been proven to impact rankings in our SEO testing. But you also want to be careful not to add too many categories to your listing. For this client, we added both the primary categories and a few near-match secondary categories, because our client operates within a narrow niche.</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2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46" name="Google Shape;146;p23"/>
          <p:cNvPicPr preferRelativeResize="0"/>
          <p:nvPr/>
        </p:nvPicPr>
        <p:blipFill>
          <a:blip r:embed="rId4">
            <a:alphaModFix/>
          </a:blip>
          <a:stretch>
            <a:fillRect/>
          </a:stretch>
        </p:blipFill>
        <p:spPr>
          <a:xfrm>
            <a:off x="208375" y="125450"/>
            <a:ext cx="1259300" cy="782700"/>
          </a:xfrm>
          <a:prstGeom prst="rect">
            <a:avLst/>
          </a:prstGeom>
          <a:noFill/>
          <a:ln>
            <a:noFill/>
          </a:ln>
        </p:spPr>
      </p:pic>
      <p:sp>
        <p:nvSpPr>
          <p:cNvPr id="147" name="Google Shape;147;p23"/>
          <p:cNvSpPr txBox="1"/>
          <p:nvPr/>
        </p:nvSpPr>
        <p:spPr>
          <a:xfrm>
            <a:off x="287750" y="1173050"/>
            <a:ext cx="4760400" cy="2124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BRAND BUILDING &amp;</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BRAND FOUNDATION</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CREATION</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t/>
            </a:r>
            <a:endParaRPr sz="2800">
              <a:solidFill>
                <a:srgbClr val="0A2143"/>
              </a:solidFill>
              <a:latin typeface="Poppins ExtraBold"/>
              <a:ea typeface="Poppins ExtraBold"/>
              <a:cs typeface="Poppins ExtraBold"/>
              <a:sym typeface="Poppins ExtraBold"/>
            </a:endParaRPr>
          </a:p>
        </p:txBody>
      </p:sp>
      <p:sp>
        <p:nvSpPr>
          <p:cNvPr id="148" name="Google Shape;148;p23"/>
          <p:cNvSpPr txBox="1"/>
          <p:nvPr/>
        </p:nvSpPr>
        <p:spPr>
          <a:xfrm>
            <a:off x="287750" y="2484125"/>
            <a:ext cx="4408200" cy="238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To build and strengthen your brand online, we include multiple branding features in our local SEO campaigns – brand foundation creation and brand boosting.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While brand building strategies may seem small, when combined they produce some pretty big increases. Here our some of the results of our local optimization year-over-year:</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2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54" name="Google Shape;154;p24"/>
          <p:cNvPicPr preferRelativeResize="0"/>
          <p:nvPr/>
        </p:nvPicPr>
        <p:blipFill>
          <a:blip r:embed="rId4">
            <a:alphaModFix/>
          </a:blip>
          <a:stretch>
            <a:fillRect/>
          </a:stretch>
        </p:blipFill>
        <p:spPr>
          <a:xfrm>
            <a:off x="117650" y="125450"/>
            <a:ext cx="1259300" cy="782700"/>
          </a:xfrm>
          <a:prstGeom prst="rect">
            <a:avLst/>
          </a:prstGeom>
          <a:noFill/>
          <a:ln>
            <a:noFill/>
          </a:ln>
        </p:spPr>
      </p:pic>
      <p:sp>
        <p:nvSpPr>
          <p:cNvPr id="155" name="Google Shape;155;p24"/>
          <p:cNvSpPr txBox="1"/>
          <p:nvPr/>
        </p:nvSpPr>
        <p:spPr>
          <a:xfrm>
            <a:off x="1490350" y="1286475"/>
            <a:ext cx="4760400" cy="960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800">
                <a:solidFill>
                  <a:srgbClr val="FDCC05"/>
                </a:solidFill>
                <a:latin typeface="Poppins ExtraBold"/>
                <a:ea typeface="Poppins ExtraBold"/>
                <a:cs typeface="Poppins ExtraBold"/>
                <a:sym typeface="Poppins ExtraBold"/>
              </a:rPr>
              <a:t>SEO FOR A MULTIPLE</a:t>
            </a:r>
            <a:endParaRPr sz="2800">
              <a:solidFill>
                <a:srgbClr val="FDCC05"/>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rPr lang="en" sz="2800">
                <a:solidFill>
                  <a:srgbClr val="FDCC05"/>
                </a:solidFill>
                <a:latin typeface="Poppins ExtraBold"/>
                <a:ea typeface="Poppins ExtraBold"/>
                <a:cs typeface="Poppins ExtraBold"/>
                <a:sym typeface="Poppins ExtraBold"/>
              </a:rPr>
              <a:t>LOCATION WEBSITE</a:t>
            </a:r>
            <a:endParaRPr sz="2800">
              <a:solidFill>
                <a:srgbClr val="FDCC05"/>
              </a:solidFill>
              <a:latin typeface="Poppins ExtraBold"/>
              <a:ea typeface="Poppins ExtraBold"/>
              <a:cs typeface="Poppins ExtraBold"/>
              <a:sym typeface="Poppins ExtraBold"/>
            </a:endParaRPr>
          </a:p>
        </p:txBody>
      </p:sp>
      <p:sp>
        <p:nvSpPr>
          <p:cNvPr id="156" name="Google Shape;156;p24"/>
          <p:cNvSpPr txBox="1"/>
          <p:nvPr/>
        </p:nvSpPr>
        <p:spPr>
          <a:xfrm>
            <a:off x="1490350" y="2190375"/>
            <a:ext cx="3603300" cy="238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SemiBold"/>
                <a:ea typeface="Montserrat SemiBold"/>
                <a:cs typeface="Montserrat SemiBold"/>
                <a:sym typeface="Montserrat SemiBold"/>
              </a:rPr>
              <a:t>In every DFY SEO campaign, we begin with a citation audit, backlink audit, technical audit and content audit. </a:t>
            </a:r>
            <a:endParaRPr sz="1300">
              <a:solidFill>
                <a:schemeClr val="lt1"/>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chemeClr val="lt1"/>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chemeClr val="lt1"/>
                </a:solidFill>
                <a:latin typeface="Montserrat SemiBold"/>
                <a:ea typeface="Montserrat SemiBold"/>
                <a:cs typeface="Montserrat SemiBold"/>
                <a:sym typeface="Montserrat SemiBold"/>
              </a:rPr>
              <a:t>Once we know where the client stands, we review their online brand with Google’s Quality Rater Guidelines. This is especially important in restricted niches, which this client is in.</a:t>
            </a:r>
            <a:endParaRPr sz="1300">
              <a:solidFill>
                <a:schemeClr val="lt1"/>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chemeClr val="lt1"/>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chemeClr val="lt1"/>
              </a:solidFill>
              <a:latin typeface="Montserrat SemiBold"/>
              <a:ea typeface="Montserrat SemiBold"/>
              <a:cs typeface="Montserrat SemiBold"/>
              <a:sym typeface="Montserrat SemiBold"/>
            </a:endParaRPr>
          </a:p>
        </p:txBody>
      </p:sp>
      <p:pic>
        <p:nvPicPr>
          <p:cNvPr id="157" name="Google Shape;157;p24"/>
          <p:cNvPicPr preferRelativeResize="0"/>
          <p:nvPr/>
        </p:nvPicPr>
        <p:blipFill>
          <a:blip r:embed="rId5">
            <a:alphaModFix/>
          </a:blip>
          <a:stretch>
            <a:fillRect/>
          </a:stretch>
        </p:blipFill>
        <p:spPr>
          <a:xfrm>
            <a:off x="7013325" y="705875"/>
            <a:ext cx="316075" cy="307575"/>
          </a:xfrm>
          <a:prstGeom prst="rect">
            <a:avLst/>
          </a:prstGeom>
          <a:noFill/>
          <a:ln>
            <a:noFill/>
          </a:ln>
        </p:spPr>
      </p:pic>
      <p:pic>
        <p:nvPicPr>
          <p:cNvPr id="158" name="Google Shape;158;p24"/>
          <p:cNvPicPr preferRelativeResize="0"/>
          <p:nvPr/>
        </p:nvPicPr>
        <p:blipFill>
          <a:blip r:embed="rId5">
            <a:alphaModFix/>
          </a:blip>
          <a:stretch>
            <a:fillRect/>
          </a:stretch>
        </p:blipFill>
        <p:spPr>
          <a:xfrm>
            <a:off x="7013325" y="1538625"/>
            <a:ext cx="316075" cy="307575"/>
          </a:xfrm>
          <a:prstGeom prst="rect">
            <a:avLst/>
          </a:prstGeom>
          <a:noFill/>
          <a:ln>
            <a:noFill/>
          </a:ln>
        </p:spPr>
      </p:pic>
      <p:pic>
        <p:nvPicPr>
          <p:cNvPr id="159" name="Google Shape;159;p24"/>
          <p:cNvPicPr preferRelativeResize="0"/>
          <p:nvPr/>
        </p:nvPicPr>
        <p:blipFill>
          <a:blip r:embed="rId5">
            <a:alphaModFix/>
          </a:blip>
          <a:stretch>
            <a:fillRect/>
          </a:stretch>
        </p:blipFill>
        <p:spPr>
          <a:xfrm>
            <a:off x="7013325" y="2417963"/>
            <a:ext cx="316075" cy="307575"/>
          </a:xfrm>
          <a:prstGeom prst="rect">
            <a:avLst/>
          </a:prstGeom>
          <a:noFill/>
          <a:ln>
            <a:noFill/>
          </a:ln>
        </p:spPr>
      </p:pic>
      <p:pic>
        <p:nvPicPr>
          <p:cNvPr id="160" name="Google Shape;160;p24"/>
          <p:cNvPicPr preferRelativeResize="0"/>
          <p:nvPr/>
        </p:nvPicPr>
        <p:blipFill>
          <a:blip r:embed="rId5">
            <a:alphaModFix/>
          </a:blip>
          <a:stretch>
            <a:fillRect/>
          </a:stretch>
        </p:blipFill>
        <p:spPr>
          <a:xfrm>
            <a:off x="7013325" y="3297313"/>
            <a:ext cx="316075" cy="307575"/>
          </a:xfrm>
          <a:prstGeom prst="rect">
            <a:avLst/>
          </a:prstGeom>
          <a:noFill/>
          <a:ln>
            <a:noFill/>
          </a:ln>
        </p:spPr>
      </p:pic>
      <p:pic>
        <p:nvPicPr>
          <p:cNvPr id="161" name="Google Shape;161;p24"/>
          <p:cNvPicPr preferRelativeResize="0"/>
          <p:nvPr/>
        </p:nvPicPr>
        <p:blipFill>
          <a:blip r:embed="rId5">
            <a:alphaModFix/>
          </a:blip>
          <a:stretch>
            <a:fillRect/>
          </a:stretch>
        </p:blipFill>
        <p:spPr>
          <a:xfrm>
            <a:off x="7013325" y="4130063"/>
            <a:ext cx="316075" cy="307575"/>
          </a:xfrm>
          <a:prstGeom prst="rect">
            <a:avLst/>
          </a:prstGeom>
          <a:noFill/>
          <a:ln>
            <a:noFill/>
          </a:ln>
        </p:spPr>
      </p:pic>
      <p:sp>
        <p:nvSpPr>
          <p:cNvPr id="162" name="Google Shape;162;p24"/>
          <p:cNvSpPr txBox="1"/>
          <p:nvPr/>
        </p:nvSpPr>
        <p:spPr>
          <a:xfrm>
            <a:off x="7329400" y="594900"/>
            <a:ext cx="1668600" cy="529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a:solidFill>
                  <a:srgbClr val="0A2143"/>
                </a:solidFill>
                <a:latin typeface="Poppins ExtraBold"/>
                <a:ea typeface="Poppins ExtraBold"/>
                <a:cs typeface="Poppins ExtraBold"/>
                <a:sym typeface="Poppins ExtraBold"/>
              </a:rPr>
              <a:t>ON-PAGE</a:t>
            </a:r>
            <a:endParaRPr>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a:solidFill>
                  <a:srgbClr val="0A2143"/>
                </a:solidFill>
                <a:latin typeface="Poppins ExtraBold"/>
                <a:ea typeface="Poppins ExtraBold"/>
                <a:cs typeface="Poppins ExtraBold"/>
                <a:sym typeface="Poppins ExtraBold"/>
              </a:rPr>
              <a:t>OPTIMIZATION</a:t>
            </a:r>
            <a:endParaRPr>
              <a:solidFill>
                <a:srgbClr val="0A2143"/>
              </a:solidFill>
              <a:latin typeface="Poppins ExtraBold"/>
              <a:ea typeface="Poppins ExtraBold"/>
              <a:cs typeface="Poppins ExtraBold"/>
              <a:sym typeface="Poppins ExtraBold"/>
            </a:endParaRPr>
          </a:p>
        </p:txBody>
      </p:sp>
      <p:sp>
        <p:nvSpPr>
          <p:cNvPr id="163" name="Google Shape;163;p24"/>
          <p:cNvSpPr txBox="1"/>
          <p:nvPr/>
        </p:nvSpPr>
        <p:spPr>
          <a:xfrm>
            <a:off x="7329400" y="1537213"/>
            <a:ext cx="1668600" cy="357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a:solidFill>
                  <a:srgbClr val="0A2143"/>
                </a:solidFill>
                <a:latin typeface="Poppins ExtraBold"/>
                <a:ea typeface="Poppins ExtraBold"/>
                <a:cs typeface="Poppins ExtraBold"/>
                <a:sym typeface="Poppins ExtraBold"/>
              </a:rPr>
              <a:t>CONTENT SILOS</a:t>
            </a:r>
            <a:endParaRPr>
              <a:solidFill>
                <a:srgbClr val="0A2143"/>
              </a:solidFill>
              <a:latin typeface="Poppins ExtraBold"/>
              <a:ea typeface="Poppins ExtraBold"/>
              <a:cs typeface="Poppins ExtraBold"/>
              <a:sym typeface="Poppins ExtraBold"/>
            </a:endParaRPr>
          </a:p>
        </p:txBody>
      </p:sp>
      <p:sp>
        <p:nvSpPr>
          <p:cNvPr id="164" name="Google Shape;164;p24"/>
          <p:cNvSpPr txBox="1"/>
          <p:nvPr/>
        </p:nvSpPr>
        <p:spPr>
          <a:xfrm>
            <a:off x="7329400" y="2393250"/>
            <a:ext cx="1668600" cy="357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a:solidFill>
                  <a:srgbClr val="0A2143"/>
                </a:solidFill>
                <a:latin typeface="Poppins ExtraBold"/>
                <a:ea typeface="Poppins ExtraBold"/>
                <a:cs typeface="Poppins ExtraBold"/>
                <a:sym typeface="Poppins ExtraBold"/>
              </a:rPr>
              <a:t>INNER LINKING</a:t>
            </a:r>
            <a:endParaRPr>
              <a:solidFill>
                <a:srgbClr val="0A2143"/>
              </a:solidFill>
              <a:latin typeface="Poppins ExtraBold"/>
              <a:ea typeface="Poppins ExtraBold"/>
              <a:cs typeface="Poppins ExtraBold"/>
              <a:sym typeface="Poppins ExtraBold"/>
            </a:endParaRPr>
          </a:p>
        </p:txBody>
      </p:sp>
      <p:sp>
        <p:nvSpPr>
          <p:cNvPr id="165" name="Google Shape;165;p24"/>
          <p:cNvSpPr txBox="1"/>
          <p:nvPr/>
        </p:nvSpPr>
        <p:spPr>
          <a:xfrm>
            <a:off x="7329400" y="3175413"/>
            <a:ext cx="1668600" cy="529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a:solidFill>
                  <a:srgbClr val="0A2143"/>
                </a:solidFill>
                <a:latin typeface="Poppins ExtraBold"/>
                <a:ea typeface="Poppins ExtraBold"/>
                <a:cs typeface="Poppins ExtraBold"/>
                <a:sym typeface="Poppins ExtraBold"/>
              </a:rPr>
              <a:t>PRESS</a:t>
            </a:r>
            <a:endParaRPr>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a:solidFill>
                  <a:srgbClr val="0A2143"/>
                </a:solidFill>
                <a:latin typeface="Poppins ExtraBold"/>
                <a:ea typeface="Poppins ExtraBold"/>
                <a:cs typeface="Poppins ExtraBold"/>
                <a:sym typeface="Poppins ExtraBold"/>
              </a:rPr>
              <a:t>RELEASES</a:t>
            </a:r>
            <a:endParaRPr>
              <a:solidFill>
                <a:srgbClr val="0A2143"/>
              </a:solidFill>
              <a:latin typeface="Poppins ExtraBold"/>
              <a:ea typeface="Poppins ExtraBold"/>
              <a:cs typeface="Poppins ExtraBold"/>
              <a:sym typeface="Poppins ExtraBold"/>
            </a:endParaRPr>
          </a:p>
        </p:txBody>
      </p:sp>
      <p:sp>
        <p:nvSpPr>
          <p:cNvPr id="166" name="Google Shape;166;p24"/>
          <p:cNvSpPr txBox="1"/>
          <p:nvPr/>
        </p:nvSpPr>
        <p:spPr>
          <a:xfrm>
            <a:off x="7329400" y="4019088"/>
            <a:ext cx="1668600" cy="529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a:solidFill>
                  <a:srgbClr val="0A2143"/>
                </a:solidFill>
                <a:latin typeface="Poppins ExtraBold"/>
                <a:ea typeface="Poppins ExtraBold"/>
                <a:cs typeface="Poppins ExtraBold"/>
                <a:sym typeface="Poppins ExtraBold"/>
              </a:rPr>
              <a:t>LOCAL &amp; NEWS</a:t>
            </a:r>
            <a:endParaRPr>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a:solidFill>
                  <a:srgbClr val="0A2143"/>
                </a:solidFill>
                <a:latin typeface="Poppins ExtraBold"/>
                <a:ea typeface="Poppins ExtraBold"/>
                <a:cs typeface="Poppins ExtraBold"/>
                <a:sym typeface="Poppins ExtraBold"/>
              </a:rPr>
              <a:t>LINK BUILDING</a:t>
            </a:r>
            <a:endParaRPr>
              <a:solidFill>
                <a:srgbClr val="0A2143"/>
              </a:solidFill>
              <a:latin typeface="Poppins ExtraBold"/>
              <a:ea typeface="Poppins ExtraBold"/>
              <a:cs typeface="Poppins ExtraBold"/>
              <a:sym typeface="Poppins Extra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72" name="Google Shape;172;p25"/>
          <p:cNvPicPr preferRelativeResize="0"/>
          <p:nvPr/>
        </p:nvPicPr>
        <p:blipFill>
          <a:blip r:embed="rId4">
            <a:alphaModFix/>
          </a:blip>
          <a:stretch>
            <a:fillRect/>
          </a:stretch>
        </p:blipFill>
        <p:spPr>
          <a:xfrm>
            <a:off x="242400" y="125450"/>
            <a:ext cx="1259300" cy="782700"/>
          </a:xfrm>
          <a:prstGeom prst="rect">
            <a:avLst/>
          </a:prstGeom>
          <a:noFill/>
          <a:ln>
            <a:noFill/>
          </a:ln>
        </p:spPr>
      </p:pic>
      <p:pic>
        <p:nvPicPr>
          <p:cNvPr id="173" name="Google Shape;173;p25"/>
          <p:cNvPicPr preferRelativeResize="0"/>
          <p:nvPr/>
        </p:nvPicPr>
        <p:blipFill>
          <a:blip r:embed="rId5">
            <a:alphaModFix/>
          </a:blip>
          <a:stretch>
            <a:fillRect/>
          </a:stretch>
        </p:blipFill>
        <p:spPr>
          <a:xfrm>
            <a:off x="3602725" y="152400"/>
            <a:ext cx="2103200" cy="4822200"/>
          </a:xfrm>
          <a:prstGeom prst="rect">
            <a:avLst/>
          </a:prstGeom>
          <a:noFill/>
          <a:ln>
            <a:noFill/>
          </a:ln>
        </p:spPr>
      </p:pic>
      <p:sp>
        <p:nvSpPr>
          <p:cNvPr id="174" name="Google Shape;174;p25"/>
          <p:cNvSpPr txBox="1"/>
          <p:nvPr/>
        </p:nvSpPr>
        <p:spPr>
          <a:xfrm>
            <a:off x="287750" y="1331775"/>
            <a:ext cx="4760400" cy="923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ON-PAGE</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OPTIMIZATION</a:t>
            </a:r>
            <a:endParaRPr sz="3000">
              <a:solidFill>
                <a:srgbClr val="0A2143"/>
              </a:solidFill>
              <a:latin typeface="Poppins ExtraBold"/>
              <a:ea typeface="Poppins ExtraBold"/>
              <a:cs typeface="Poppins ExtraBold"/>
              <a:sym typeface="Poppins ExtraBold"/>
            </a:endParaRPr>
          </a:p>
        </p:txBody>
      </p:sp>
      <p:sp>
        <p:nvSpPr>
          <p:cNvPr id="175" name="Google Shape;175;p25"/>
          <p:cNvSpPr txBox="1"/>
          <p:nvPr/>
        </p:nvSpPr>
        <p:spPr>
          <a:xfrm>
            <a:off x="287750" y="2188850"/>
            <a:ext cx="2946300" cy="258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During the initial campaign strategy session, we identified the top level pages to optimize. We based this on their highest converting pages and those that already had the most authority or relevance. Then, we plugged each into our on-page optimization workbooks to improve page features like:</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
        <p:nvSpPr>
          <p:cNvPr id="176" name="Google Shape;176;p25"/>
          <p:cNvSpPr txBox="1"/>
          <p:nvPr/>
        </p:nvSpPr>
        <p:spPr>
          <a:xfrm>
            <a:off x="5955375" y="3715300"/>
            <a:ext cx="29025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SemiBold"/>
                <a:ea typeface="Montserrat SemiBold"/>
                <a:cs typeface="Montserrat SemiBold"/>
                <a:sym typeface="Montserrat SemiBold"/>
              </a:rPr>
              <a:t>To the left, you can see the items we review in the on-page optimization portion of our organic SEO campaigns:</a:t>
            </a:r>
            <a:endParaRPr sz="1300">
              <a:solidFill>
                <a:schemeClr val="lt1"/>
              </a:solidFill>
              <a:latin typeface="Montserrat SemiBold"/>
              <a:ea typeface="Montserrat SemiBold"/>
              <a:cs typeface="Montserrat SemiBold"/>
              <a:sym typeface="Montserrat SemiBold"/>
            </a:endParaRPr>
          </a:p>
        </p:txBody>
      </p:sp>
      <p:sp>
        <p:nvSpPr>
          <p:cNvPr id="177" name="Google Shape;177;p25"/>
          <p:cNvSpPr txBox="1"/>
          <p:nvPr/>
        </p:nvSpPr>
        <p:spPr>
          <a:xfrm>
            <a:off x="6197700" y="908150"/>
            <a:ext cx="2946300" cy="306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chemeClr val="lt1"/>
                </a:solidFill>
                <a:latin typeface="Montserrat"/>
                <a:ea typeface="Montserrat"/>
                <a:cs typeface="Montserrat"/>
                <a:sym typeface="Montserrat"/>
              </a:rPr>
              <a:t>Title Tag</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rPr b="1" lang="en" sz="1700">
                <a:solidFill>
                  <a:schemeClr val="lt1"/>
                </a:solidFill>
                <a:latin typeface="Montserrat"/>
                <a:ea typeface="Montserrat"/>
                <a:cs typeface="Montserrat"/>
                <a:sym typeface="Montserrat"/>
              </a:rPr>
              <a:t>Heading Structure</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rPr b="1" lang="en" sz="1700">
                <a:solidFill>
                  <a:schemeClr val="lt1"/>
                </a:solidFill>
                <a:latin typeface="Montserrat"/>
                <a:ea typeface="Montserrat"/>
                <a:cs typeface="Montserrat"/>
                <a:sym typeface="Montserrat"/>
              </a:rPr>
              <a:t>Meta Description</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rPr b="1" lang="en" sz="1700">
                <a:solidFill>
                  <a:schemeClr val="lt1"/>
                </a:solidFill>
                <a:latin typeface="Montserrat"/>
                <a:ea typeface="Montserrat"/>
                <a:cs typeface="Montserrat"/>
                <a:sym typeface="Montserrat"/>
              </a:rPr>
              <a:t>Image Optimization</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rPr b="1" lang="en" sz="1700">
                <a:solidFill>
                  <a:schemeClr val="lt1"/>
                </a:solidFill>
                <a:latin typeface="Montserrat"/>
                <a:ea typeface="Montserrat"/>
                <a:cs typeface="Montserrat"/>
                <a:sym typeface="Montserrat"/>
              </a:rPr>
              <a:t>Adding Keyword Variation</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b="1" sz="1700">
              <a:solidFill>
                <a:schemeClr val="lt1"/>
              </a:solidFill>
              <a:latin typeface="Montserrat"/>
              <a:ea typeface="Montserrat"/>
              <a:cs typeface="Montserrat"/>
              <a:sym typeface="Montserrat"/>
            </a:endParaRPr>
          </a:p>
        </p:txBody>
      </p:sp>
      <p:pic>
        <p:nvPicPr>
          <p:cNvPr id="178" name="Google Shape;178;p25"/>
          <p:cNvPicPr preferRelativeResize="0"/>
          <p:nvPr/>
        </p:nvPicPr>
        <p:blipFill>
          <a:blip r:embed="rId6">
            <a:alphaModFix/>
          </a:blip>
          <a:stretch>
            <a:fillRect/>
          </a:stretch>
        </p:blipFill>
        <p:spPr>
          <a:xfrm>
            <a:off x="6032400" y="1030675"/>
            <a:ext cx="210075" cy="200075"/>
          </a:xfrm>
          <a:prstGeom prst="rect">
            <a:avLst/>
          </a:prstGeom>
          <a:noFill/>
          <a:ln>
            <a:noFill/>
          </a:ln>
        </p:spPr>
      </p:pic>
      <p:pic>
        <p:nvPicPr>
          <p:cNvPr id="179" name="Google Shape;179;p25"/>
          <p:cNvPicPr preferRelativeResize="0"/>
          <p:nvPr/>
        </p:nvPicPr>
        <p:blipFill>
          <a:blip r:embed="rId6">
            <a:alphaModFix/>
          </a:blip>
          <a:stretch>
            <a:fillRect/>
          </a:stretch>
        </p:blipFill>
        <p:spPr>
          <a:xfrm>
            <a:off x="6032400" y="1559363"/>
            <a:ext cx="210075" cy="200075"/>
          </a:xfrm>
          <a:prstGeom prst="rect">
            <a:avLst/>
          </a:prstGeom>
          <a:noFill/>
          <a:ln>
            <a:noFill/>
          </a:ln>
        </p:spPr>
      </p:pic>
      <p:pic>
        <p:nvPicPr>
          <p:cNvPr id="180" name="Google Shape;180;p25"/>
          <p:cNvPicPr preferRelativeResize="0"/>
          <p:nvPr/>
        </p:nvPicPr>
        <p:blipFill>
          <a:blip r:embed="rId6">
            <a:alphaModFix/>
          </a:blip>
          <a:stretch>
            <a:fillRect/>
          </a:stretch>
        </p:blipFill>
        <p:spPr>
          <a:xfrm>
            <a:off x="6032400" y="2054763"/>
            <a:ext cx="210075" cy="200075"/>
          </a:xfrm>
          <a:prstGeom prst="rect">
            <a:avLst/>
          </a:prstGeom>
          <a:noFill/>
          <a:ln>
            <a:noFill/>
          </a:ln>
        </p:spPr>
      </p:pic>
      <p:pic>
        <p:nvPicPr>
          <p:cNvPr id="181" name="Google Shape;181;p25"/>
          <p:cNvPicPr preferRelativeResize="0"/>
          <p:nvPr/>
        </p:nvPicPr>
        <p:blipFill>
          <a:blip r:embed="rId6">
            <a:alphaModFix/>
          </a:blip>
          <a:stretch>
            <a:fillRect/>
          </a:stretch>
        </p:blipFill>
        <p:spPr>
          <a:xfrm>
            <a:off x="6032400" y="2584563"/>
            <a:ext cx="210075" cy="200075"/>
          </a:xfrm>
          <a:prstGeom prst="rect">
            <a:avLst/>
          </a:prstGeom>
          <a:noFill/>
          <a:ln>
            <a:noFill/>
          </a:ln>
        </p:spPr>
      </p:pic>
      <p:pic>
        <p:nvPicPr>
          <p:cNvPr id="182" name="Google Shape;182;p25"/>
          <p:cNvPicPr preferRelativeResize="0"/>
          <p:nvPr/>
        </p:nvPicPr>
        <p:blipFill>
          <a:blip r:embed="rId6">
            <a:alphaModFix/>
          </a:blip>
          <a:stretch>
            <a:fillRect/>
          </a:stretch>
        </p:blipFill>
        <p:spPr>
          <a:xfrm>
            <a:off x="6032400" y="3114363"/>
            <a:ext cx="210075" cy="2000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26"/>
          <p:cNvPicPr preferRelativeResize="0"/>
          <p:nvPr/>
        </p:nvPicPr>
        <p:blipFill>
          <a:blip r:embed="rId3">
            <a:alphaModFix/>
          </a:blip>
          <a:stretch>
            <a:fillRect/>
          </a:stretch>
        </p:blipFill>
        <p:spPr>
          <a:xfrm>
            <a:off x="0" y="0"/>
            <a:ext cx="9144000" cy="5143505"/>
          </a:xfrm>
          <a:prstGeom prst="rect">
            <a:avLst/>
          </a:prstGeom>
          <a:noFill/>
          <a:ln>
            <a:noFill/>
          </a:ln>
        </p:spPr>
      </p:pic>
      <p:sp>
        <p:nvSpPr>
          <p:cNvPr id="188" name="Google Shape;188;p26"/>
          <p:cNvSpPr txBox="1"/>
          <p:nvPr/>
        </p:nvSpPr>
        <p:spPr>
          <a:xfrm>
            <a:off x="287750" y="1119750"/>
            <a:ext cx="47604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CONTENT SILOS</a:t>
            </a:r>
            <a:endParaRPr sz="3000">
              <a:solidFill>
                <a:srgbClr val="0A2143"/>
              </a:solidFill>
              <a:latin typeface="Poppins ExtraBold"/>
              <a:ea typeface="Poppins ExtraBold"/>
              <a:cs typeface="Poppins ExtraBold"/>
              <a:sym typeface="Poppins ExtraBold"/>
            </a:endParaRPr>
          </a:p>
        </p:txBody>
      </p:sp>
      <p:sp>
        <p:nvSpPr>
          <p:cNvPr id="189" name="Google Shape;189;p26"/>
          <p:cNvSpPr txBox="1"/>
          <p:nvPr/>
        </p:nvSpPr>
        <p:spPr>
          <a:xfrm>
            <a:off x="287750" y="1620100"/>
            <a:ext cx="4964700" cy="367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Keyword driven content was also lacking with this client. There was blog content, but a well thought out strategy was needed.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We identified content gaps and laid out a content strategy to address these gaps. Each piece of content fit into a specific content silo in order to support rankings for top level service pages.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Many of the content pieces were created around informational intent, which started to build brand awareness early. In addition to the informational content, we also developed </a:t>
            </a:r>
            <a:r>
              <a:rPr lang="en" sz="1600">
                <a:solidFill>
                  <a:srgbClr val="0A2143"/>
                </a:solidFill>
                <a:latin typeface="Montserrat ExtraBold"/>
                <a:ea typeface="Montserrat ExtraBold"/>
                <a:cs typeface="Montserrat ExtraBold"/>
                <a:sym typeface="Montserrat ExtraBold"/>
              </a:rPr>
              <a:t>ACTIONABLE CONTENT</a:t>
            </a:r>
            <a:r>
              <a:rPr lang="en" sz="1300">
                <a:solidFill>
                  <a:srgbClr val="0A2143"/>
                </a:solidFill>
                <a:latin typeface="Montserrat SemiBold"/>
                <a:ea typeface="Montserrat SemiBold"/>
                <a:cs typeface="Montserrat SemiBold"/>
                <a:sym typeface="Montserrat SemiBold"/>
              </a:rPr>
              <a:t> items for what to do if you’re in specific situations.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190" name="Google Shape;190;p26"/>
          <p:cNvPicPr preferRelativeResize="0"/>
          <p:nvPr/>
        </p:nvPicPr>
        <p:blipFill>
          <a:blip r:embed="rId4">
            <a:alphaModFix/>
          </a:blip>
          <a:stretch>
            <a:fillRect/>
          </a:stretch>
        </p:blipFill>
        <p:spPr>
          <a:xfrm>
            <a:off x="242400" y="125450"/>
            <a:ext cx="1259300" cy="782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27"/>
          <p:cNvPicPr preferRelativeResize="0"/>
          <p:nvPr/>
        </p:nvPicPr>
        <p:blipFill>
          <a:blip r:embed="rId3">
            <a:alphaModFix/>
          </a:blip>
          <a:stretch>
            <a:fillRect/>
          </a:stretch>
        </p:blipFill>
        <p:spPr>
          <a:xfrm>
            <a:off x="0" y="0"/>
            <a:ext cx="9144000" cy="5143505"/>
          </a:xfrm>
          <a:prstGeom prst="rect">
            <a:avLst/>
          </a:prstGeom>
          <a:noFill/>
          <a:ln>
            <a:noFill/>
          </a:ln>
        </p:spPr>
      </p:pic>
      <p:sp>
        <p:nvSpPr>
          <p:cNvPr id="196" name="Google Shape;196;p27"/>
          <p:cNvSpPr txBox="1"/>
          <p:nvPr/>
        </p:nvSpPr>
        <p:spPr>
          <a:xfrm>
            <a:off x="208375" y="2068825"/>
            <a:ext cx="4760400" cy="923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chemeClr val="lt1"/>
                </a:solidFill>
                <a:latin typeface="Poppins ExtraBold"/>
                <a:ea typeface="Poppins ExtraBold"/>
                <a:cs typeface="Poppins ExtraBold"/>
                <a:sym typeface="Poppins ExtraBold"/>
              </a:rPr>
              <a:t>INNER</a:t>
            </a:r>
            <a:endParaRPr sz="3000">
              <a:solidFill>
                <a:schemeClr val="lt1"/>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chemeClr val="lt1"/>
                </a:solidFill>
                <a:latin typeface="Poppins ExtraBold"/>
                <a:ea typeface="Poppins ExtraBold"/>
                <a:cs typeface="Poppins ExtraBold"/>
                <a:sym typeface="Poppins ExtraBold"/>
              </a:rPr>
              <a:t>LINKING</a:t>
            </a:r>
            <a:endParaRPr sz="3000">
              <a:solidFill>
                <a:schemeClr val="lt1"/>
              </a:solidFill>
              <a:latin typeface="Poppins ExtraBold"/>
              <a:ea typeface="Poppins ExtraBold"/>
              <a:cs typeface="Poppins ExtraBold"/>
              <a:sym typeface="Poppins ExtraBold"/>
            </a:endParaRPr>
          </a:p>
        </p:txBody>
      </p:sp>
      <p:pic>
        <p:nvPicPr>
          <p:cNvPr id="197" name="Google Shape;197;p27"/>
          <p:cNvPicPr preferRelativeResize="0"/>
          <p:nvPr/>
        </p:nvPicPr>
        <p:blipFill>
          <a:blip r:embed="rId4">
            <a:alphaModFix/>
          </a:blip>
          <a:stretch>
            <a:fillRect/>
          </a:stretch>
        </p:blipFill>
        <p:spPr>
          <a:xfrm>
            <a:off x="163025" y="125450"/>
            <a:ext cx="1259300" cy="782700"/>
          </a:xfrm>
          <a:prstGeom prst="rect">
            <a:avLst/>
          </a:prstGeom>
          <a:noFill/>
          <a:ln>
            <a:noFill/>
          </a:ln>
        </p:spPr>
      </p:pic>
      <p:sp>
        <p:nvSpPr>
          <p:cNvPr id="198" name="Google Shape;198;p27"/>
          <p:cNvSpPr txBox="1"/>
          <p:nvPr/>
        </p:nvSpPr>
        <p:spPr>
          <a:xfrm>
            <a:off x="5594525" y="487975"/>
            <a:ext cx="3297900" cy="458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Internal linking is always an integral part of our on-page optimization strategy, especially for multi-location clients. Our campaign linked heavily between service pages, location pages, resources and blog posts. Nearly all content benefits from a proper internal linking structure.</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Pay special attention to your anchors when linking. Over-optimization of anchor text can counteract any work you’re doing, even when it comes to internal linking – make sure that you plan your anchors in advance where you can to avoid it.  We also ensured non-contextual anchors were updated to be more relevant to the target page.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p28"/>
          <p:cNvPicPr preferRelativeResize="0"/>
          <p:nvPr/>
        </p:nvPicPr>
        <p:blipFill>
          <a:blip r:embed="rId3">
            <a:alphaModFix/>
          </a:blip>
          <a:stretch>
            <a:fillRect/>
          </a:stretch>
        </p:blipFill>
        <p:spPr>
          <a:xfrm>
            <a:off x="0" y="0"/>
            <a:ext cx="9144000" cy="5143505"/>
          </a:xfrm>
          <a:prstGeom prst="rect">
            <a:avLst/>
          </a:prstGeom>
          <a:noFill/>
          <a:ln>
            <a:noFill/>
          </a:ln>
        </p:spPr>
      </p:pic>
      <p:sp>
        <p:nvSpPr>
          <p:cNvPr id="204" name="Google Shape;204;p28"/>
          <p:cNvSpPr txBox="1"/>
          <p:nvPr/>
        </p:nvSpPr>
        <p:spPr>
          <a:xfrm>
            <a:off x="287750" y="1070250"/>
            <a:ext cx="4760400" cy="923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LOCAL &amp; NEWS</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LINKS</a:t>
            </a:r>
            <a:endParaRPr sz="3000">
              <a:solidFill>
                <a:srgbClr val="0A2143"/>
              </a:solidFill>
              <a:latin typeface="Poppins ExtraBold"/>
              <a:ea typeface="Poppins ExtraBold"/>
              <a:cs typeface="Poppins ExtraBold"/>
              <a:sym typeface="Poppins ExtraBold"/>
            </a:endParaRPr>
          </a:p>
        </p:txBody>
      </p:sp>
      <p:sp>
        <p:nvSpPr>
          <p:cNvPr id="205" name="Google Shape;205;p28"/>
          <p:cNvSpPr txBox="1"/>
          <p:nvPr/>
        </p:nvSpPr>
        <p:spPr>
          <a:xfrm>
            <a:off x="287750" y="1925625"/>
            <a:ext cx="3717300" cy="347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We used press releases throughout the entirety of the campaign to boost authority and strengthen the link graph. We also used guest posts, custom signals, directories, sponsored links, and unstructured citations.</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On a live page, this is one of the most important elements. Make sure you include your target term and a local modifier (for local brands) when making your title. The title also often becomes the URL, which is another </a:t>
            </a:r>
            <a:r>
              <a:rPr b="1" lang="en" sz="1600">
                <a:solidFill>
                  <a:srgbClr val="0A2143"/>
                </a:solidFill>
                <a:latin typeface="Montserrat"/>
                <a:ea typeface="Montserrat"/>
                <a:cs typeface="Montserrat"/>
                <a:sym typeface="Montserrat"/>
              </a:rPr>
              <a:t>IMPACTFUL FACTOR</a:t>
            </a:r>
            <a:r>
              <a:rPr lang="en" sz="1300">
                <a:solidFill>
                  <a:srgbClr val="0A2143"/>
                </a:solidFill>
                <a:latin typeface="Montserrat SemiBold"/>
                <a:ea typeface="Montserrat SemiBold"/>
                <a:cs typeface="Montserrat SemiBold"/>
                <a:sym typeface="Montserrat SemiBold"/>
              </a:rPr>
              <a:t>.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206" name="Google Shape;206;p28"/>
          <p:cNvPicPr preferRelativeResize="0"/>
          <p:nvPr/>
        </p:nvPicPr>
        <p:blipFill>
          <a:blip r:embed="rId4">
            <a:alphaModFix/>
          </a:blip>
          <a:stretch>
            <a:fillRect/>
          </a:stretch>
        </p:blipFill>
        <p:spPr>
          <a:xfrm>
            <a:off x="163025" y="125450"/>
            <a:ext cx="1259300" cy="782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29"/>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12" name="Google Shape;212;p29"/>
          <p:cNvPicPr preferRelativeResize="0"/>
          <p:nvPr/>
        </p:nvPicPr>
        <p:blipFill>
          <a:blip r:embed="rId4">
            <a:alphaModFix/>
          </a:blip>
          <a:stretch>
            <a:fillRect/>
          </a:stretch>
        </p:blipFill>
        <p:spPr>
          <a:xfrm>
            <a:off x="163025" y="125450"/>
            <a:ext cx="1259300" cy="782700"/>
          </a:xfrm>
          <a:prstGeom prst="rect">
            <a:avLst/>
          </a:prstGeom>
          <a:noFill/>
          <a:ln>
            <a:noFill/>
          </a:ln>
        </p:spPr>
      </p:pic>
      <p:sp>
        <p:nvSpPr>
          <p:cNvPr id="213" name="Google Shape;213;p29"/>
          <p:cNvSpPr txBox="1"/>
          <p:nvPr/>
        </p:nvSpPr>
        <p:spPr>
          <a:xfrm>
            <a:off x="231075" y="1659900"/>
            <a:ext cx="4760400" cy="2031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CREATE</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CO-</a:t>
            </a:r>
            <a:r>
              <a:rPr lang="en" sz="3000">
                <a:solidFill>
                  <a:srgbClr val="0A2143"/>
                </a:solidFill>
                <a:latin typeface="Poppins ExtraBold"/>
                <a:ea typeface="Poppins ExtraBold"/>
                <a:cs typeface="Poppins ExtraBold"/>
                <a:sym typeface="Poppins ExtraBold"/>
              </a:rPr>
              <a:t>OCCURRENCE</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Clr>
                <a:schemeClr val="dk1"/>
              </a:buClr>
              <a:buSzPts val="1100"/>
              <a:buFont typeface="Arial"/>
              <a:buNone/>
            </a:pPr>
            <a:r>
              <a:rPr lang="en" sz="3000">
                <a:solidFill>
                  <a:srgbClr val="0A2143"/>
                </a:solidFill>
                <a:latin typeface="Poppins ExtraBold"/>
                <a:ea typeface="Poppins ExtraBold"/>
                <a:cs typeface="Poppins ExtraBold"/>
                <a:sym typeface="Poppins ExtraBold"/>
              </a:rPr>
              <a:t>WITH CONTENT</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Clr>
                <a:schemeClr val="dk1"/>
              </a:buClr>
              <a:buSzPts val="1100"/>
              <a:buFont typeface="Arial"/>
              <a:buNone/>
            </a:pPr>
            <a:r>
              <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t/>
            </a:r>
            <a:endParaRPr sz="3000">
              <a:solidFill>
                <a:srgbClr val="0A2143"/>
              </a:solidFill>
              <a:latin typeface="Poppins ExtraBold"/>
              <a:ea typeface="Poppins ExtraBold"/>
              <a:cs typeface="Poppins ExtraBold"/>
              <a:sym typeface="Poppins ExtraBold"/>
            </a:endParaRPr>
          </a:p>
        </p:txBody>
      </p:sp>
      <p:sp>
        <p:nvSpPr>
          <p:cNvPr id="214" name="Google Shape;214;p29"/>
          <p:cNvSpPr txBox="1"/>
          <p:nvPr/>
        </p:nvSpPr>
        <p:spPr>
          <a:xfrm>
            <a:off x="5048150" y="2900575"/>
            <a:ext cx="3717300" cy="21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As you strengthen  co-occurrence for your main terms, you can begin to work in more long tail keywords that may be more distantly related to your brand. This will expand relevance and open the door to rank for more search queries. Ultimately your traffic, audience, and leads increase.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
        <p:nvSpPr>
          <p:cNvPr id="215" name="Google Shape;215;p29"/>
          <p:cNvSpPr txBox="1"/>
          <p:nvPr/>
        </p:nvSpPr>
        <p:spPr>
          <a:xfrm>
            <a:off x="304100" y="2900575"/>
            <a:ext cx="4335900" cy="198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You can also use press releases, citations, and other links to create co-occurrence, which is exactly what we did with our client. We published content using variation and semantic keywords to associate our brand with these terms. The more content that referenced these variations, the stronger co-occurrence. We continued to leverage this strategy throughout the entire campaign and continue to do so.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0"/>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21" name="Google Shape;221;p30"/>
          <p:cNvPicPr preferRelativeResize="0"/>
          <p:nvPr/>
        </p:nvPicPr>
        <p:blipFill>
          <a:blip r:embed="rId4">
            <a:alphaModFix/>
          </a:blip>
          <a:stretch>
            <a:fillRect/>
          </a:stretch>
        </p:blipFill>
        <p:spPr>
          <a:xfrm>
            <a:off x="163025" y="125450"/>
            <a:ext cx="1259300" cy="782700"/>
          </a:xfrm>
          <a:prstGeom prst="rect">
            <a:avLst/>
          </a:prstGeom>
          <a:noFill/>
          <a:ln>
            <a:noFill/>
          </a:ln>
        </p:spPr>
      </p:pic>
      <p:sp>
        <p:nvSpPr>
          <p:cNvPr id="222" name="Google Shape;222;p30"/>
          <p:cNvSpPr txBox="1"/>
          <p:nvPr/>
        </p:nvSpPr>
        <p:spPr>
          <a:xfrm>
            <a:off x="304100" y="2703125"/>
            <a:ext cx="47604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CUSTOM SIGNALS</a:t>
            </a:r>
            <a:endParaRPr sz="3000">
              <a:solidFill>
                <a:srgbClr val="0A2143"/>
              </a:solidFill>
              <a:latin typeface="Poppins ExtraBold"/>
              <a:ea typeface="Poppins ExtraBold"/>
              <a:cs typeface="Poppins ExtraBold"/>
              <a:sym typeface="Poppins ExtraBold"/>
            </a:endParaRPr>
          </a:p>
        </p:txBody>
      </p:sp>
      <p:sp>
        <p:nvSpPr>
          <p:cNvPr id="223" name="Google Shape;223;p30"/>
          <p:cNvSpPr txBox="1"/>
          <p:nvPr/>
        </p:nvSpPr>
        <p:spPr>
          <a:xfrm>
            <a:off x="304100" y="3184050"/>
            <a:ext cx="83841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Our client was able to overtake strong competitors who were heavily investing in SEO by acquiring some of the same backlinks.</a:t>
            </a:r>
            <a:r>
              <a:rPr lang="en" sz="1600">
                <a:solidFill>
                  <a:srgbClr val="0A2143"/>
                </a:solidFill>
                <a:latin typeface="Montserrat ExtraBold"/>
                <a:ea typeface="Montserrat ExtraBold"/>
                <a:cs typeface="Montserrat ExtraBold"/>
                <a:sym typeface="Montserrat ExtraBold"/>
              </a:rPr>
              <a:t> CUSTOM SIGNAL BUILDING </a:t>
            </a:r>
            <a:r>
              <a:rPr lang="en" sz="1300">
                <a:solidFill>
                  <a:srgbClr val="0A2143"/>
                </a:solidFill>
                <a:latin typeface="Montserrat SemiBold"/>
                <a:ea typeface="Montserrat SemiBold"/>
                <a:cs typeface="Montserrat SemiBold"/>
                <a:sym typeface="Montserrat SemiBold"/>
              </a:rPr>
              <a:t>is at its core a custom link building campaign, based on competitor link investigation. We spend 10 hours each month continually building local citations, links, and signals based on gaps with direct competitors. This allows us to not only rank you at the top, but also maintain these top rankings even if others are doing SEO. We stay ahead of the curve and continually build links without a huge time commitment from our team, in addition to our SEO testing.</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p31"/>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29" name="Google Shape;229;p31"/>
          <p:cNvPicPr preferRelativeResize="0"/>
          <p:nvPr/>
        </p:nvPicPr>
        <p:blipFill>
          <a:blip r:embed="rId4">
            <a:alphaModFix/>
          </a:blip>
          <a:stretch>
            <a:fillRect/>
          </a:stretch>
        </p:blipFill>
        <p:spPr>
          <a:xfrm>
            <a:off x="163025" y="125450"/>
            <a:ext cx="1259300" cy="782700"/>
          </a:xfrm>
          <a:prstGeom prst="rect">
            <a:avLst/>
          </a:prstGeom>
          <a:noFill/>
          <a:ln>
            <a:noFill/>
          </a:ln>
        </p:spPr>
      </p:pic>
      <p:sp>
        <p:nvSpPr>
          <p:cNvPr id="230" name="Google Shape;230;p31"/>
          <p:cNvSpPr txBox="1"/>
          <p:nvPr/>
        </p:nvSpPr>
        <p:spPr>
          <a:xfrm>
            <a:off x="981475" y="3485025"/>
            <a:ext cx="7117500" cy="1600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0A2143"/>
                </a:solidFill>
                <a:latin typeface="Montserrat SemiBold"/>
                <a:ea typeface="Montserrat SemiBold"/>
                <a:cs typeface="Montserrat SemiBold"/>
                <a:sym typeface="Montserrat SemiBold"/>
              </a:rPr>
              <a:t>By including both local and niche related backlink research in our custom signals campaigns with the use of search modifiers, we are further able to maintain a competitive edge. This strategy </a:t>
            </a:r>
            <a:r>
              <a:rPr lang="en">
                <a:solidFill>
                  <a:srgbClr val="0A2143"/>
                </a:solidFill>
                <a:latin typeface="Montserrat ExtraBold"/>
                <a:ea typeface="Montserrat ExtraBold"/>
                <a:cs typeface="Montserrat ExtraBold"/>
                <a:sym typeface="Montserrat ExtraBold"/>
              </a:rPr>
              <a:t>FINDS CITATION AND LINK OPPORTUNITIES </a:t>
            </a:r>
            <a:r>
              <a:rPr lang="en" sz="1300">
                <a:solidFill>
                  <a:srgbClr val="0A2143"/>
                </a:solidFill>
                <a:latin typeface="Montserrat SemiBold"/>
                <a:ea typeface="Montserrat SemiBold"/>
                <a:cs typeface="Montserrat SemiBold"/>
                <a:sym typeface="Montserrat SemiBold"/>
              </a:rPr>
              <a:t>that could benefit your brand, but are not already linking to your competitors. </a:t>
            </a:r>
            <a:endParaRPr sz="1300">
              <a:solidFill>
                <a:srgbClr val="0A2143"/>
              </a:solidFill>
              <a:latin typeface="Montserrat SemiBold"/>
              <a:ea typeface="Montserrat SemiBold"/>
              <a:cs typeface="Montserrat SemiBold"/>
              <a:sym typeface="Montserrat SemiBold"/>
            </a:endParaRPr>
          </a:p>
          <a:p>
            <a:pPr indent="0" lvl="0" marL="0" rtl="0" algn="ctr">
              <a:spcBef>
                <a:spcPts val="0"/>
              </a:spcBef>
              <a:spcAft>
                <a:spcPts val="0"/>
              </a:spcAft>
              <a:buNone/>
            </a:pPr>
            <a:r>
              <a:rPr lang="en" sz="1300">
                <a:solidFill>
                  <a:srgbClr val="0A2143"/>
                </a:solidFill>
                <a:latin typeface="Montserrat SemiBold"/>
                <a:ea typeface="Montserrat SemiBold"/>
                <a:cs typeface="Montserrat SemiBold"/>
                <a:sym typeface="Montserrat SemiBold"/>
              </a:rPr>
              <a:t>You can see above the massive maps increase that can be directly attributed to consistent custom signal creation. </a:t>
            </a:r>
            <a:endParaRPr sz="1300">
              <a:solidFill>
                <a:srgbClr val="0A2143"/>
              </a:solidFill>
              <a:latin typeface="Montserrat SemiBold"/>
              <a:ea typeface="Montserrat SemiBold"/>
              <a:cs typeface="Montserrat SemiBold"/>
              <a:sym typeface="Montserrat SemiBold"/>
            </a:endParaRPr>
          </a:p>
          <a:p>
            <a:pPr indent="0" lvl="0" marL="0" rtl="0" algn="ct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231" name="Google Shape;231;p31"/>
          <p:cNvPicPr preferRelativeResize="0"/>
          <p:nvPr/>
        </p:nvPicPr>
        <p:blipFill>
          <a:blip r:embed="rId5">
            <a:alphaModFix/>
          </a:blip>
          <a:stretch>
            <a:fillRect/>
          </a:stretch>
        </p:blipFill>
        <p:spPr>
          <a:xfrm>
            <a:off x="1045012" y="1140919"/>
            <a:ext cx="7053975" cy="227500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32"/>
          <p:cNvPicPr preferRelativeResize="0"/>
          <p:nvPr/>
        </p:nvPicPr>
        <p:blipFill>
          <a:blip r:embed="rId3">
            <a:alphaModFix/>
          </a:blip>
          <a:stretch>
            <a:fillRect/>
          </a:stretch>
        </p:blipFill>
        <p:spPr>
          <a:xfrm>
            <a:off x="0" y="0"/>
            <a:ext cx="9143990" cy="5143500"/>
          </a:xfrm>
          <a:prstGeom prst="rect">
            <a:avLst/>
          </a:prstGeom>
          <a:noFill/>
          <a:ln>
            <a:noFill/>
          </a:ln>
        </p:spPr>
      </p:pic>
      <p:sp>
        <p:nvSpPr>
          <p:cNvPr id="237" name="Google Shape;237;p32"/>
          <p:cNvSpPr txBox="1"/>
          <p:nvPr/>
        </p:nvSpPr>
        <p:spPr>
          <a:xfrm>
            <a:off x="208375" y="1194975"/>
            <a:ext cx="4760400" cy="923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CUSTOM SEO PATCH</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&amp; SOCIAL POSTING</a:t>
            </a:r>
            <a:endParaRPr sz="3000">
              <a:solidFill>
                <a:srgbClr val="0A2143"/>
              </a:solidFill>
              <a:latin typeface="Poppins ExtraBold"/>
              <a:ea typeface="Poppins ExtraBold"/>
              <a:cs typeface="Poppins ExtraBold"/>
              <a:sym typeface="Poppins ExtraBold"/>
            </a:endParaRPr>
          </a:p>
        </p:txBody>
      </p:sp>
      <p:sp>
        <p:nvSpPr>
          <p:cNvPr id="238" name="Google Shape;238;p32"/>
          <p:cNvSpPr txBox="1"/>
          <p:nvPr/>
        </p:nvSpPr>
        <p:spPr>
          <a:xfrm>
            <a:off x="208375" y="2050350"/>
            <a:ext cx="4465800" cy="283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Leveraging social media helps to build your brand and increase your prominence online while further helping to drive engagement with potential leads. </a:t>
            </a:r>
            <a:r>
              <a:rPr b="1" lang="en" sz="1600">
                <a:solidFill>
                  <a:srgbClr val="0A2143"/>
                </a:solidFill>
                <a:latin typeface="Montserrat"/>
                <a:ea typeface="Montserrat"/>
                <a:cs typeface="Montserrat"/>
                <a:sym typeface="Montserrat"/>
              </a:rPr>
              <a:t>GOOGLE RANKS BRANDS</a:t>
            </a:r>
            <a:r>
              <a:rPr lang="en" sz="1300">
                <a:solidFill>
                  <a:srgbClr val="0A2143"/>
                </a:solidFill>
                <a:latin typeface="Montserrat SemiBold"/>
                <a:ea typeface="Montserrat SemiBold"/>
                <a:cs typeface="Montserrat SemiBold"/>
                <a:sym typeface="Montserrat SemiBold"/>
              </a:rPr>
              <a:t>, so working a brand boosting element like social media posting into our campaigns is a no-brainer.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Monthly Patch posts were done for this business, focusing on a topic relevant to the niche. We also paid to boost the Patch posts for extra impact. Boosting is usually quite cheap, so it’s something we can work into a client campaign without eating up the budget. </a:t>
            </a:r>
            <a:endParaRPr sz="1300">
              <a:solidFill>
                <a:srgbClr val="0A2143"/>
              </a:solidFill>
              <a:latin typeface="Montserrat SemiBold"/>
              <a:ea typeface="Montserrat SemiBold"/>
              <a:cs typeface="Montserrat SemiBold"/>
              <a:sym typeface="Montserrat SemiBold"/>
            </a:endParaRPr>
          </a:p>
        </p:txBody>
      </p:sp>
      <p:pic>
        <p:nvPicPr>
          <p:cNvPr id="239" name="Google Shape;239;p32"/>
          <p:cNvPicPr preferRelativeResize="0"/>
          <p:nvPr/>
        </p:nvPicPr>
        <p:blipFill>
          <a:blip r:embed="rId4">
            <a:alphaModFix/>
          </a:blip>
          <a:stretch>
            <a:fillRect/>
          </a:stretch>
        </p:blipFill>
        <p:spPr>
          <a:xfrm>
            <a:off x="276425" y="170825"/>
            <a:ext cx="1259300" cy="782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33"/>
          <p:cNvPicPr preferRelativeResize="0"/>
          <p:nvPr/>
        </p:nvPicPr>
        <p:blipFill>
          <a:blip r:embed="rId3">
            <a:alphaModFix/>
          </a:blip>
          <a:stretch>
            <a:fillRect/>
          </a:stretch>
        </p:blipFill>
        <p:spPr>
          <a:xfrm>
            <a:off x="0" y="0"/>
            <a:ext cx="9144000" cy="5143505"/>
          </a:xfrm>
          <a:prstGeom prst="rect">
            <a:avLst/>
          </a:prstGeom>
          <a:noFill/>
          <a:ln>
            <a:noFill/>
          </a:ln>
        </p:spPr>
      </p:pic>
      <p:sp>
        <p:nvSpPr>
          <p:cNvPr id="245" name="Google Shape;245;p33"/>
          <p:cNvSpPr txBox="1"/>
          <p:nvPr/>
        </p:nvSpPr>
        <p:spPr>
          <a:xfrm>
            <a:off x="208375" y="1210725"/>
            <a:ext cx="4760400" cy="1293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AUTHORITATIVE</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WEBSITE FEATURES &amp; </a:t>
            </a:r>
            <a:r>
              <a:rPr lang="en" sz="3000">
                <a:solidFill>
                  <a:srgbClr val="0A2143"/>
                </a:solidFill>
                <a:latin typeface="Poppins ExtraBold"/>
                <a:ea typeface="Poppins ExtraBold"/>
                <a:cs typeface="Poppins ExtraBold"/>
                <a:sym typeface="Poppins ExtraBold"/>
              </a:rPr>
              <a:t>CUSTOM LOCAL SEO </a:t>
            </a:r>
            <a:endParaRPr sz="3000">
              <a:solidFill>
                <a:srgbClr val="0A2143"/>
              </a:solidFill>
              <a:latin typeface="Poppins ExtraBold"/>
              <a:ea typeface="Poppins ExtraBold"/>
              <a:cs typeface="Poppins ExtraBold"/>
              <a:sym typeface="Poppins ExtraBold"/>
            </a:endParaRPr>
          </a:p>
        </p:txBody>
      </p:sp>
      <p:sp>
        <p:nvSpPr>
          <p:cNvPr id="246" name="Google Shape;246;p33"/>
          <p:cNvSpPr txBox="1"/>
          <p:nvPr/>
        </p:nvSpPr>
        <p:spPr>
          <a:xfrm>
            <a:off x="208375" y="2408600"/>
            <a:ext cx="44658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Don’t allow missed opportunities on your website. Be sure your agency is leveraging all website features possible. For this campaign, we used:</a:t>
            </a:r>
            <a:endParaRPr sz="1300">
              <a:solidFill>
                <a:srgbClr val="0A2143"/>
              </a:solidFill>
              <a:latin typeface="Montserrat SemiBold"/>
              <a:ea typeface="Montserrat SemiBold"/>
              <a:cs typeface="Montserrat SemiBold"/>
              <a:sym typeface="Montserrat SemiBold"/>
            </a:endParaRPr>
          </a:p>
        </p:txBody>
      </p:sp>
      <p:pic>
        <p:nvPicPr>
          <p:cNvPr id="247" name="Google Shape;247;p33"/>
          <p:cNvPicPr preferRelativeResize="0"/>
          <p:nvPr/>
        </p:nvPicPr>
        <p:blipFill>
          <a:blip r:embed="rId4">
            <a:alphaModFix/>
          </a:blip>
          <a:stretch>
            <a:fillRect/>
          </a:stretch>
        </p:blipFill>
        <p:spPr>
          <a:xfrm>
            <a:off x="276425" y="170825"/>
            <a:ext cx="1259300" cy="782700"/>
          </a:xfrm>
          <a:prstGeom prst="rect">
            <a:avLst/>
          </a:prstGeom>
          <a:noFill/>
          <a:ln>
            <a:noFill/>
          </a:ln>
        </p:spPr>
      </p:pic>
      <p:sp>
        <p:nvSpPr>
          <p:cNvPr id="248" name="Google Shape;248;p33"/>
          <p:cNvSpPr txBox="1"/>
          <p:nvPr/>
        </p:nvSpPr>
        <p:spPr>
          <a:xfrm>
            <a:off x="412475" y="3193700"/>
            <a:ext cx="4987200" cy="20163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rgbClr val="0A2143"/>
                </a:solidFill>
                <a:latin typeface="Montserrat ExtraBold"/>
                <a:ea typeface="Montserrat ExtraBold"/>
                <a:cs typeface="Montserrat ExtraBold"/>
                <a:sym typeface="Montserrat ExtraBold"/>
              </a:rPr>
              <a:t>FIND US LOCALLY SECTION</a:t>
            </a:r>
            <a:endParaRPr>
              <a:solidFill>
                <a:srgbClr val="0A2143"/>
              </a:solidFill>
              <a:latin typeface="Montserrat ExtraBold"/>
              <a:ea typeface="Montserrat ExtraBold"/>
              <a:cs typeface="Montserrat ExtraBold"/>
              <a:sym typeface="Montserrat ExtraBold"/>
            </a:endParaRPr>
          </a:p>
          <a:p>
            <a:pPr indent="0" lvl="0" marL="0" rtl="0" algn="l">
              <a:lnSpc>
                <a:spcPct val="150000"/>
              </a:lnSpc>
              <a:spcBef>
                <a:spcPts val="0"/>
              </a:spcBef>
              <a:spcAft>
                <a:spcPts val="0"/>
              </a:spcAft>
              <a:buNone/>
            </a:pPr>
            <a:r>
              <a:rPr lang="en">
                <a:solidFill>
                  <a:srgbClr val="0A2143"/>
                </a:solidFill>
                <a:latin typeface="Montserrat ExtraBold"/>
                <a:ea typeface="Montserrat ExtraBold"/>
                <a:cs typeface="Montserrat ExtraBold"/>
                <a:sym typeface="Montserrat ExtraBold"/>
              </a:rPr>
              <a:t>COUNTY PAGES</a:t>
            </a:r>
            <a:endParaRPr>
              <a:solidFill>
                <a:srgbClr val="0A2143"/>
              </a:solidFill>
              <a:latin typeface="Montserrat ExtraBold"/>
              <a:ea typeface="Montserrat ExtraBold"/>
              <a:cs typeface="Montserrat ExtraBold"/>
              <a:sym typeface="Montserrat ExtraBold"/>
            </a:endParaRPr>
          </a:p>
          <a:p>
            <a:pPr indent="0" lvl="0" marL="0" rtl="0" algn="l">
              <a:lnSpc>
                <a:spcPct val="150000"/>
              </a:lnSpc>
              <a:spcBef>
                <a:spcPts val="0"/>
              </a:spcBef>
              <a:spcAft>
                <a:spcPts val="0"/>
              </a:spcAft>
              <a:buNone/>
            </a:pPr>
            <a:r>
              <a:rPr lang="en">
                <a:solidFill>
                  <a:srgbClr val="0A2143"/>
                </a:solidFill>
                <a:latin typeface="Montserrat ExtraBold"/>
                <a:ea typeface="Montserrat ExtraBold"/>
                <a:cs typeface="Montserrat ExtraBold"/>
                <a:sym typeface="Montserrat ExtraBold"/>
              </a:rPr>
              <a:t>LOCAL NEWS</a:t>
            </a:r>
            <a:endParaRPr>
              <a:solidFill>
                <a:srgbClr val="0A2143"/>
              </a:solidFill>
              <a:latin typeface="Montserrat ExtraBold"/>
              <a:ea typeface="Montserrat ExtraBold"/>
              <a:cs typeface="Montserrat ExtraBold"/>
              <a:sym typeface="Montserrat ExtraBold"/>
            </a:endParaRPr>
          </a:p>
          <a:p>
            <a:pPr indent="0" lvl="0" marL="0" rtl="0" algn="l">
              <a:lnSpc>
                <a:spcPct val="150000"/>
              </a:lnSpc>
              <a:spcBef>
                <a:spcPts val="0"/>
              </a:spcBef>
              <a:spcAft>
                <a:spcPts val="0"/>
              </a:spcAft>
              <a:buNone/>
            </a:pPr>
            <a:r>
              <a:rPr lang="en">
                <a:solidFill>
                  <a:srgbClr val="0A2143"/>
                </a:solidFill>
                <a:latin typeface="Montserrat ExtraBold"/>
                <a:ea typeface="Montserrat ExtraBold"/>
                <a:cs typeface="Montserrat ExtraBold"/>
                <a:sym typeface="Montserrat ExtraBold"/>
              </a:rPr>
              <a:t>RELEVANT POINT OF INTEREST</a:t>
            </a:r>
            <a:endParaRPr>
              <a:solidFill>
                <a:srgbClr val="0A2143"/>
              </a:solidFill>
              <a:latin typeface="Montserrat ExtraBold"/>
              <a:ea typeface="Montserrat ExtraBold"/>
              <a:cs typeface="Montserrat ExtraBold"/>
              <a:sym typeface="Montserrat ExtraBold"/>
            </a:endParaRPr>
          </a:p>
          <a:p>
            <a:pPr indent="0" lvl="0" marL="0" rtl="0" algn="l">
              <a:lnSpc>
                <a:spcPct val="150000"/>
              </a:lnSpc>
              <a:spcBef>
                <a:spcPts val="0"/>
              </a:spcBef>
              <a:spcAft>
                <a:spcPts val="0"/>
              </a:spcAft>
              <a:buNone/>
            </a:pPr>
            <a:r>
              <a:rPr lang="en">
                <a:solidFill>
                  <a:srgbClr val="0A2143"/>
                </a:solidFill>
                <a:latin typeface="Montserrat ExtraBold"/>
                <a:ea typeface="Montserrat ExtraBold"/>
                <a:cs typeface="Montserrat ExtraBold"/>
                <a:sym typeface="Montserrat ExtraBold"/>
              </a:rPr>
              <a:t>OUTLINKS TO LOCAL/NICHE/AUTHORITY SOURCES</a:t>
            </a:r>
            <a:endParaRPr>
              <a:solidFill>
                <a:srgbClr val="0A2143"/>
              </a:solidFill>
              <a:latin typeface="Montserrat ExtraBold"/>
              <a:ea typeface="Montserrat ExtraBold"/>
              <a:cs typeface="Montserrat ExtraBold"/>
              <a:sym typeface="Montserrat ExtraBold"/>
            </a:endParaRPr>
          </a:p>
          <a:p>
            <a:pPr indent="0" lvl="0" marL="0" rtl="0" algn="l">
              <a:lnSpc>
                <a:spcPct val="150000"/>
              </a:lnSpc>
              <a:spcBef>
                <a:spcPts val="0"/>
              </a:spcBef>
              <a:spcAft>
                <a:spcPts val="0"/>
              </a:spcAft>
              <a:buNone/>
            </a:pPr>
            <a:r>
              <a:t/>
            </a:r>
            <a:endParaRPr>
              <a:solidFill>
                <a:srgbClr val="0A2143"/>
              </a:solidFill>
              <a:latin typeface="Montserrat ExtraBold"/>
              <a:ea typeface="Montserrat ExtraBold"/>
              <a:cs typeface="Montserrat ExtraBold"/>
              <a:sym typeface="Montserrat ExtraBold"/>
            </a:endParaRPr>
          </a:p>
        </p:txBody>
      </p:sp>
      <p:pic>
        <p:nvPicPr>
          <p:cNvPr id="249" name="Google Shape;249;p33"/>
          <p:cNvPicPr preferRelativeResize="0"/>
          <p:nvPr/>
        </p:nvPicPr>
        <p:blipFill>
          <a:blip r:embed="rId5">
            <a:alphaModFix/>
          </a:blip>
          <a:stretch>
            <a:fillRect/>
          </a:stretch>
        </p:blipFill>
        <p:spPr>
          <a:xfrm>
            <a:off x="276425" y="3297063"/>
            <a:ext cx="177750" cy="172975"/>
          </a:xfrm>
          <a:prstGeom prst="rect">
            <a:avLst/>
          </a:prstGeom>
          <a:noFill/>
          <a:ln>
            <a:noFill/>
          </a:ln>
        </p:spPr>
      </p:pic>
      <p:pic>
        <p:nvPicPr>
          <p:cNvPr id="250" name="Google Shape;250;p33"/>
          <p:cNvPicPr preferRelativeResize="0"/>
          <p:nvPr/>
        </p:nvPicPr>
        <p:blipFill>
          <a:blip r:embed="rId5">
            <a:alphaModFix/>
          </a:blip>
          <a:stretch>
            <a:fillRect/>
          </a:stretch>
        </p:blipFill>
        <p:spPr>
          <a:xfrm>
            <a:off x="276425" y="3626100"/>
            <a:ext cx="177750" cy="172975"/>
          </a:xfrm>
          <a:prstGeom prst="rect">
            <a:avLst/>
          </a:prstGeom>
          <a:noFill/>
          <a:ln>
            <a:noFill/>
          </a:ln>
        </p:spPr>
      </p:pic>
      <p:pic>
        <p:nvPicPr>
          <p:cNvPr id="251" name="Google Shape;251;p33"/>
          <p:cNvPicPr preferRelativeResize="0"/>
          <p:nvPr/>
        </p:nvPicPr>
        <p:blipFill>
          <a:blip r:embed="rId5">
            <a:alphaModFix/>
          </a:blip>
          <a:stretch>
            <a:fillRect/>
          </a:stretch>
        </p:blipFill>
        <p:spPr>
          <a:xfrm>
            <a:off x="276425" y="3957263"/>
            <a:ext cx="177750" cy="172975"/>
          </a:xfrm>
          <a:prstGeom prst="rect">
            <a:avLst/>
          </a:prstGeom>
          <a:noFill/>
          <a:ln>
            <a:noFill/>
          </a:ln>
        </p:spPr>
      </p:pic>
      <p:pic>
        <p:nvPicPr>
          <p:cNvPr id="252" name="Google Shape;252;p33"/>
          <p:cNvPicPr preferRelativeResize="0"/>
          <p:nvPr/>
        </p:nvPicPr>
        <p:blipFill>
          <a:blip r:embed="rId5">
            <a:alphaModFix/>
          </a:blip>
          <a:stretch>
            <a:fillRect/>
          </a:stretch>
        </p:blipFill>
        <p:spPr>
          <a:xfrm>
            <a:off x="276425" y="4263363"/>
            <a:ext cx="177750" cy="172975"/>
          </a:xfrm>
          <a:prstGeom prst="rect">
            <a:avLst/>
          </a:prstGeom>
          <a:noFill/>
          <a:ln>
            <a:noFill/>
          </a:ln>
        </p:spPr>
      </p:pic>
      <p:pic>
        <p:nvPicPr>
          <p:cNvPr id="253" name="Google Shape;253;p33"/>
          <p:cNvPicPr preferRelativeResize="0"/>
          <p:nvPr/>
        </p:nvPicPr>
        <p:blipFill>
          <a:blip r:embed="rId5">
            <a:alphaModFix/>
          </a:blip>
          <a:stretch>
            <a:fillRect/>
          </a:stretch>
        </p:blipFill>
        <p:spPr>
          <a:xfrm>
            <a:off x="276425" y="4595763"/>
            <a:ext cx="177750" cy="1729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id="258" name="Google Shape;258;p34"/>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59" name="Google Shape;259;p34"/>
          <p:cNvPicPr preferRelativeResize="0"/>
          <p:nvPr/>
        </p:nvPicPr>
        <p:blipFill>
          <a:blip r:embed="rId4">
            <a:alphaModFix/>
          </a:blip>
          <a:stretch>
            <a:fillRect/>
          </a:stretch>
        </p:blipFill>
        <p:spPr>
          <a:xfrm>
            <a:off x="276425" y="170825"/>
            <a:ext cx="1259300" cy="782700"/>
          </a:xfrm>
          <a:prstGeom prst="rect">
            <a:avLst/>
          </a:prstGeom>
          <a:noFill/>
          <a:ln>
            <a:noFill/>
          </a:ln>
        </p:spPr>
      </p:pic>
      <p:sp>
        <p:nvSpPr>
          <p:cNvPr id="260" name="Google Shape;260;p34"/>
          <p:cNvSpPr txBox="1"/>
          <p:nvPr/>
        </p:nvSpPr>
        <p:spPr>
          <a:xfrm>
            <a:off x="4662725" y="397950"/>
            <a:ext cx="47604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FIND US LOCALLY</a:t>
            </a:r>
            <a:endParaRPr sz="3000">
              <a:solidFill>
                <a:srgbClr val="0A2143"/>
              </a:solidFill>
              <a:latin typeface="Poppins ExtraBold"/>
              <a:ea typeface="Poppins ExtraBold"/>
              <a:cs typeface="Poppins ExtraBold"/>
              <a:sym typeface="Poppins ExtraBold"/>
            </a:endParaRPr>
          </a:p>
        </p:txBody>
      </p:sp>
      <p:sp>
        <p:nvSpPr>
          <p:cNvPr id="261" name="Google Shape;261;p34"/>
          <p:cNvSpPr txBox="1"/>
          <p:nvPr/>
        </p:nvSpPr>
        <p:spPr>
          <a:xfrm>
            <a:off x="4662725" y="895375"/>
            <a:ext cx="4248000" cy="378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On every location page we included a “Find Us Locally” to capitalize on trusted 3rd party reviews (signals). This strategy also highlights our 3rd party reviews, which Google uses as a local ranking factor.</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Use the Find Us Locally section as a place to link to industry specific memberships that your brand is a part of, like the Painting Contractors Association (PCA) or attorney state bar association.</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Below is a screenshot of the local review sites we used.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262" name="Google Shape;262;p34"/>
          <p:cNvPicPr preferRelativeResize="0"/>
          <p:nvPr/>
        </p:nvPicPr>
        <p:blipFill>
          <a:blip r:embed="rId5">
            <a:alphaModFix/>
          </a:blip>
          <a:stretch>
            <a:fillRect/>
          </a:stretch>
        </p:blipFill>
        <p:spPr>
          <a:xfrm>
            <a:off x="4662725" y="3900125"/>
            <a:ext cx="3904925" cy="9621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pic>
        <p:nvPicPr>
          <p:cNvPr id="267" name="Google Shape;267;p35"/>
          <p:cNvPicPr preferRelativeResize="0"/>
          <p:nvPr/>
        </p:nvPicPr>
        <p:blipFill>
          <a:blip r:embed="rId3">
            <a:alphaModFix/>
          </a:blip>
          <a:stretch>
            <a:fillRect/>
          </a:stretch>
        </p:blipFill>
        <p:spPr>
          <a:xfrm>
            <a:off x="0" y="0"/>
            <a:ext cx="9143990" cy="5143500"/>
          </a:xfrm>
          <a:prstGeom prst="rect">
            <a:avLst/>
          </a:prstGeom>
          <a:noFill/>
          <a:ln>
            <a:noFill/>
          </a:ln>
        </p:spPr>
      </p:pic>
      <p:sp>
        <p:nvSpPr>
          <p:cNvPr id="268" name="Google Shape;268;p35"/>
          <p:cNvSpPr txBox="1"/>
          <p:nvPr/>
        </p:nvSpPr>
        <p:spPr>
          <a:xfrm>
            <a:off x="208375" y="1052125"/>
            <a:ext cx="47604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COUNTY PAGES</a:t>
            </a:r>
            <a:endParaRPr sz="3000">
              <a:solidFill>
                <a:srgbClr val="0A2143"/>
              </a:solidFill>
              <a:latin typeface="Poppins ExtraBold"/>
              <a:ea typeface="Poppins ExtraBold"/>
              <a:cs typeface="Poppins ExtraBold"/>
              <a:sym typeface="Poppins ExtraBold"/>
            </a:endParaRPr>
          </a:p>
        </p:txBody>
      </p:sp>
      <p:sp>
        <p:nvSpPr>
          <p:cNvPr id="269" name="Google Shape;269;p35"/>
          <p:cNvSpPr txBox="1"/>
          <p:nvPr/>
        </p:nvSpPr>
        <p:spPr>
          <a:xfrm>
            <a:off x="208375" y="1581525"/>
            <a:ext cx="4511100" cy="178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We were able to build local relevance for areas our client served, but did not have a locally specific address for, through the use of county specific pages on the website.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Each county specific page included:</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270" name="Google Shape;270;p35"/>
          <p:cNvPicPr preferRelativeResize="0"/>
          <p:nvPr/>
        </p:nvPicPr>
        <p:blipFill>
          <a:blip r:embed="rId4">
            <a:alphaModFix/>
          </a:blip>
          <a:stretch>
            <a:fillRect/>
          </a:stretch>
        </p:blipFill>
        <p:spPr>
          <a:xfrm>
            <a:off x="276425" y="170825"/>
            <a:ext cx="1259300" cy="782700"/>
          </a:xfrm>
          <a:prstGeom prst="rect">
            <a:avLst/>
          </a:prstGeom>
          <a:noFill/>
          <a:ln>
            <a:noFill/>
          </a:ln>
        </p:spPr>
      </p:pic>
      <p:sp>
        <p:nvSpPr>
          <p:cNvPr id="271" name="Google Shape;271;p35"/>
          <p:cNvSpPr txBox="1"/>
          <p:nvPr/>
        </p:nvSpPr>
        <p:spPr>
          <a:xfrm>
            <a:off x="422099" y="3012725"/>
            <a:ext cx="3963600" cy="222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350-word intro using our supporting terms. </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NAP for each client location in the county </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Link to the location pages for our offices in the respective cities of that county</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Industry-relevant points of Interest in the county</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Keywords with local modifiers</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272" name="Google Shape;272;p35"/>
          <p:cNvPicPr preferRelativeResize="0"/>
          <p:nvPr/>
        </p:nvPicPr>
        <p:blipFill>
          <a:blip r:embed="rId5">
            <a:alphaModFix/>
          </a:blip>
          <a:stretch>
            <a:fillRect/>
          </a:stretch>
        </p:blipFill>
        <p:spPr>
          <a:xfrm>
            <a:off x="317763" y="3125677"/>
            <a:ext cx="146425" cy="142475"/>
          </a:xfrm>
          <a:prstGeom prst="rect">
            <a:avLst/>
          </a:prstGeom>
          <a:noFill/>
          <a:ln>
            <a:noFill/>
          </a:ln>
        </p:spPr>
      </p:pic>
      <p:pic>
        <p:nvPicPr>
          <p:cNvPr id="273" name="Google Shape;273;p35"/>
          <p:cNvPicPr preferRelativeResize="0"/>
          <p:nvPr/>
        </p:nvPicPr>
        <p:blipFill>
          <a:blip r:embed="rId5">
            <a:alphaModFix/>
          </a:blip>
          <a:stretch>
            <a:fillRect/>
          </a:stretch>
        </p:blipFill>
        <p:spPr>
          <a:xfrm>
            <a:off x="317763" y="3367127"/>
            <a:ext cx="146425" cy="142475"/>
          </a:xfrm>
          <a:prstGeom prst="rect">
            <a:avLst/>
          </a:prstGeom>
          <a:noFill/>
          <a:ln>
            <a:noFill/>
          </a:ln>
        </p:spPr>
      </p:pic>
      <p:pic>
        <p:nvPicPr>
          <p:cNvPr id="274" name="Google Shape;274;p35"/>
          <p:cNvPicPr preferRelativeResize="0"/>
          <p:nvPr/>
        </p:nvPicPr>
        <p:blipFill>
          <a:blip r:embed="rId5">
            <a:alphaModFix/>
          </a:blip>
          <a:stretch>
            <a:fillRect/>
          </a:stretch>
        </p:blipFill>
        <p:spPr>
          <a:xfrm>
            <a:off x="317763" y="3592402"/>
            <a:ext cx="146425" cy="142475"/>
          </a:xfrm>
          <a:prstGeom prst="rect">
            <a:avLst/>
          </a:prstGeom>
          <a:noFill/>
          <a:ln>
            <a:noFill/>
          </a:ln>
        </p:spPr>
      </p:pic>
      <p:pic>
        <p:nvPicPr>
          <p:cNvPr id="275" name="Google Shape;275;p35"/>
          <p:cNvPicPr preferRelativeResize="0"/>
          <p:nvPr/>
        </p:nvPicPr>
        <p:blipFill>
          <a:blip r:embed="rId5">
            <a:alphaModFix/>
          </a:blip>
          <a:stretch>
            <a:fillRect/>
          </a:stretch>
        </p:blipFill>
        <p:spPr>
          <a:xfrm>
            <a:off x="317763" y="4041627"/>
            <a:ext cx="146425" cy="142475"/>
          </a:xfrm>
          <a:prstGeom prst="rect">
            <a:avLst/>
          </a:prstGeom>
          <a:noFill/>
          <a:ln>
            <a:noFill/>
          </a:ln>
        </p:spPr>
      </p:pic>
      <p:pic>
        <p:nvPicPr>
          <p:cNvPr id="276" name="Google Shape;276;p35"/>
          <p:cNvPicPr preferRelativeResize="0"/>
          <p:nvPr/>
        </p:nvPicPr>
        <p:blipFill>
          <a:blip r:embed="rId5">
            <a:alphaModFix/>
          </a:blip>
          <a:stretch>
            <a:fillRect/>
          </a:stretch>
        </p:blipFill>
        <p:spPr>
          <a:xfrm>
            <a:off x="317763" y="4501652"/>
            <a:ext cx="146425" cy="1424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36"/>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82" name="Google Shape;282;p36"/>
          <p:cNvPicPr preferRelativeResize="0"/>
          <p:nvPr/>
        </p:nvPicPr>
        <p:blipFill>
          <a:blip r:embed="rId4">
            <a:alphaModFix/>
          </a:blip>
          <a:stretch>
            <a:fillRect/>
          </a:stretch>
        </p:blipFill>
        <p:spPr>
          <a:xfrm>
            <a:off x="276425" y="170825"/>
            <a:ext cx="1259300" cy="782700"/>
          </a:xfrm>
          <a:prstGeom prst="rect">
            <a:avLst/>
          </a:prstGeom>
          <a:noFill/>
          <a:ln>
            <a:noFill/>
          </a:ln>
        </p:spPr>
      </p:pic>
      <p:sp>
        <p:nvSpPr>
          <p:cNvPr id="283" name="Google Shape;283;p36"/>
          <p:cNvSpPr txBox="1"/>
          <p:nvPr/>
        </p:nvSpPr>
        <p:spPr>
          <a:xfrm>
            <a:off x="3279225" y="455475"/>
            <a:ext cx="57315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A2143"/>
                </a:solidFill>
                <a:latin typeface="Montserrat SemiBold"/>
                <a:ea typeface="Montserrat SemiBold"/>
                <a:cs typeface="Montserrat SemiBold"/>
                <a:sym typeface="Montserrat SemiBold"/>
              </a:rPr>
              <a:t>Here is an example of one county section on the homepage </a:t>
            </a:r>
            <a:endParaRPr>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a:solidFill>
                <a:srgbClr val="0A2143"/>
              </a:solidFill>
              <a:latin typeface="Montserrat SemiBold"/>
              <a:ea typeface="Montserrat SemiBold"/>
              <a:cs typeface="Montserrat SemiBold"/>
              <a:sym typeface="Montserrat SemiBold"/>
            </a:endParaRPr>
          </a:p>
        </p:txBody>
      </p:sp>
      <p:sp>
        <p:nvSpPr>
          <p:cNvPr id="284" name="Google Shape;284;p36"/>
          <p:cNvSpPr txBox="1"/>
          <p:nvPr/>
        </p:nvSpPr>
        <p:spPr>
          <a:xfrm>
            <a:off x="3614975" y="858925"/>
            <a:ext cx="47604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HARTFORD COUNTY</a:t>
            </a:r>
            <a:endParaRPr sz="3000">
              <a:solidFill>
                <a:srgbClr val="0A2143"/>
              </a:solidFill>
              <a:latin typeface="Poppins ExtraBold"/>
              <a:ea typeface="Poppins ExtraBold"/>
              <a:cs typeface="Poppins ExtraBold"/>
              <a:sym typeface="Poppins ExtraBold"/>
            </a:endParaRPr>
          </a:p>
        </p:txBody>
      </p:sp>
      <p:pic>
        <p:nvPicPr>
          <p:cNvPr id="285" name="Google Shape;285;p36"/>
          <p:cNvPicPr preferRelativeResize="0"/>
          <p:nvPr/>
        </p:nvPicPr>
        <p:blipFill>
          <a:blip r:embed="rId5">
            <a:alphaModFix/>
          </a:blip>
          <a:stretch>
            <a:fillRect/>
          </a:stretch>
        </p:blipFill>
        <p:spPr>
          <a:xfrm>
            <a:off x="3338650" y="936452"/>
            <a:ext cx="248006" cy="350425"/>
          </a:xfrm>
          <a:prstGeom prst="rect">
            <a:avLst/>
          </a:prstGeom>
          <a:noFill/>
          <a:ln>
            <a:noFill/>
          </a:ln>
        </p:spPr>
      </p:pic>
      <p:sp>
        <p:nvSpPr>
          <p:cNvPr id="286" name="Google Shape;286;p36"/>
          <p:cNvSpPr txBox="1"/>
          <p:nvPr/>
        </p:nvSpPr>
        <p:spPr>
          <a:xfrm>
            <a:off x="3279225" y="1413025"/>
            <a:ext cx="1726500" cy="34170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Avon</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Berlin</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Bloomfield</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Bristol</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Burlington</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Canton</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East Grandby</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East Hartford</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East Windsor</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Enfield</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t/>
            </a:r>
            <a:endParaRPr sz="1500">
              <a:solidFill>
                <a:srgbClr val="0A2143"/>
              </a:solidFill>
              <a:latin typeface="Montserrat SemiBold"/>
              <a:ea typeface="Montserrat SemiBold"/>
              <a:cs typeface="Montserrat SemiBold"/>
              <a:sym typeface="Montserrat SemiBold"/>
            </a:endParaRPr>
          </a:p>
        </p:txBody>
      </p:sp>
      <p:sp>
        <p:nvSpPr>
          <p:cNvPr id="287" name="Google Shape;287;p36"/>
          <p:cNvSpPr txBox="1"/>
          <p:nvPr/>
        </p:nvSpPr>
        <p:spPr>
          <a:xfrm>
            <a:off x="5165438" y="1413025"/>
            <a:ext cx="1726500" cy="34170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Farmington</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Glastonbury</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Granby</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Hartford</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Hartland</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Manchester</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Marlborough</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New Britain</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Newington</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Plainville</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t/>
            </a:r>
            <a:endParaRPr sz="1500">
              <a:solidFill>
                <a:srgbClr val="0A2143"/>
              </a:solidFill>
              <a:latin typeface="Montserrat SemiBold"/>
              <a:ea typeface="Montserrat SemiBold"/>
              <a:cs typeface="Montserrat SemiBold"/>
              <a:sym typeface="Montserrat SemiBold"/>
            </a:endParaRPr>
          </a:p>
        </p:txBody>
      </p:sp>
      <p:sp>
        <p:nvSpPr>
          <p:cNvPr id="288" name="Google Shape;288;p36"/>
          <p:cNvSpPr txBox="1"/>
          <p:nvPr/>
        </p:nvSpPr>
        <p:spPr>
          <a:xfrm>
            <a:off x="6971800" y="1413025"/>
            <a:ext cx="1726500" cy="31170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Rocky Hill</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Simsbury</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Southington</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South WIndsor</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Suffield</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West Hartford</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Wethersfield</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Windsor</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Windsor Locks</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t/>
            </a:r>
            <a:endParaRPr sz="15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pic>
        <p:nvPicPr>
          <p:cNvPr id="293" name="Google Shape;293;p37"/>
          <p:cNvPicPr preferRelativeResize="0"/>
          <p:nvPr/>
        </p:nvPicPr>
        <p:blipFill>
          <a:blip r:embed="rId3">
            <a:alphaModFix/>
          </a:blip>
          <a:stretch>
            <a:fillRect/>
          </a:stretch>
        </p:blipFill>
        <p:spPr>
          <a:xfrm>
            <a:off x="0" y="0"/>
            <a:ext cx="9144000" cy="5143505"/>
          </a:xfrm>
          <a:prstGeom prst="rect">
            <a:avLst/>
          </a:prstGeom>
          <a:noFill/>
          <a:ln>
            <a:noFill/>
          </a:ln>
        </p:spPr>
      </p:pic>
      <p:sp>
        <p:nvSpPr>
          <p:cNvPr id="294" name="Google Shape;294;p37"/>
          <p:cNvSpPr txBox="1"/>
          <p:nvPr/>
        </p:nvSpPr>
        <p:spPr>
          <a:xfrm>
            <a:off x="4167500" y="547775"/>
            <a:ext cx="4760400" cy="554100"/>
          </a:xfrm>
          <a:prstGeom prst="rect">
            <a:avLst/>
          </a:prstGeom>
          <a:noFill/>
          <a:ln>
            <a:noFill/>
          </a:ln>
        </p:spPr>
        <p:txBody>
          <a:bodyPr anchorCtr="0" anchor="t" bIns="91425" lIns="91425" spcFirstLastPara="1" rIns="91425" wrap="square" tIns="91425">
            <a:spAutoFit/>
          </a:bodyPr>
          <a:lstStyle/>
          <a:p>
            <a:pPr indent="0" lvl="0" marL="0" rtl="0" algn="r">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LOCAL NEWS POST</a:t>
            </a:r>
            <a:endParaRPr sz="3000">
              <a:solidFill>
                <a:srgbClr val="0A2143"/>
              </a:solidFill>
              <a:latin typeface="Poppins ExtraBold"/>
              <a:ea typeface="Poppins ExtraBold"/>
              <a:cs typeface="Poppins ExtraBold"/>
              <a:sym typeface="Poppins ExtraBold"/>
            </a:endParaRPr>
          </a:p>
        </p:txBody>
      </p:sp>
      <p:sp>
        <p:nvSpPr>
          <p:cNvPr id="295" name="Google Shape;295;p37"/>
          <p:cNvSpPr txBox="1"/>
          <p:nvPr/>
        </p:nvSpPr>
        <p:spPr>
          <a:xfrm>
            <a:off x="4514150" y="1014675"/>
            <a:ext cx="4413900" cy="3586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00">
                <a:solidFill>
                  <a:srgbClr val="0A2143"/>
                </a:solidFill>
                <a:latin typeface="Montserrat SemiBold"/>
                <a:ea typeface="Montserrat SemiBold"/>
                <a:cs typeface="Montserrat SemiBold"/>
                <a:sym typeface="Montserrat SemiBold"/>
              </a:rPr>
              <a:t>You can broaden relevance by adding another layer of local content - </a:t>
            </a:r>
            <a:r>
              <a:rPr lang="en" sz="1300">
                <a:solidFill>
                  <a:srgbClr val="0A2143"/>
                </a:solidFill>
                <a:latin typeface="Montserrat SemiBold"/>
                <a:ea typeface="Montserrat SemiBold"/>
                <a:cs typeface="Montserrat SemiBold"/>
                <a:sym typeface="Montserrat SemiBold"/>
              </a:rPr>
              <a:t>local news</a:t>
            </a:r>
            <a:r>
              <a:rPr lang="en" sz="1300">
                <a:solidFill>
                  <a:srgbClr val="0A2143"/>
                </a:solidFill>
                <a:latin typeface="Montserrat SemiBold"/>
                <a:ea typeface="Montserrat SemiBold"/>
                <a:cs typeface="Montserrat SemiBold"/>
                <a:sym typeface="Montserrat SemiBold"/>
              </a:rPr>
              <a:t>. But we didn’t link to external news sites. Instead, we created our own blog posts around local news. Each post focused on news that was locally relevant AND related to our niche. For our client, we focused on news about courthouses, state laws, local committees and different law updates and changes because they’re in </a:t>
            </a:r>
            <a:r>
              <a:rPr lang="en" sz="1300">
                <a:solidFill>
                  <a:srgbClr val="0A2143"/>
                </a:solidFill>
                <a:latin typeface="Montserrat SemiBold"/>
                <a:ea typeface="Montserrat SemiBold"/>
                <a:cs typeface="Montserrat SemiBold"/>
                <a:sym typeface="Montserrat SemiBold"/>
              </a:rPr>
              <a:t>the legal industry</a:t>
            </a:r>
            <a:r>
              <a:rPr lang="en" sz="1300">
                <a:solidFill>
                  <a:srgbClr val="0A2143"/>
                </a:solidFill>
                <a:latin typeface="Montserrat SemiBold"/>
                <a:ea typeface="Montserrat SemiBold"/>
                <a:cs typeface="Montserrat SemiBold"/>
                <a:sym typeface="Montserrat SemiBold"/>
              </a:rPr>
              <a:t>.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rPr lang="en" sz="1300">
                <a:solidFill>
                  <a:srgbClr val="0A2143"/>
                </a:solidFill>
                <a:latin typeface="Montserrat SemiBold"/>
                <a:ea typeface="Montserrat SemiBold"/>
                <a:cs typeface="Montserrat SemiBold"/>
                <a:sym typeface="Montserrat SemiBold"/>
              </a:rPr>
              <a:t>Some examples of news posts include State Employees Left without Medical Leave, Jailhouse Witness Bill Turns into State Legislature, and the State’s Medical Marijuana Plan. Even bulk publishing, we saw a positive impact to local rankings.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296" name="Google Shape;296;p37"/>
          <p:cNvPicPr preferRelativeResize="0"/>
          <p:nvPr/>
        </p:nvPicPr>
        <p:blipFill>
          <a:blip r:embed="rId4">
            <a:alphaModFix/>
          </a:blip>
          <a:stretch>
            <a:fillRect/>
          </a:stretch>
        </p:blipFill>
        <p:spPr>
          <a:xfrm>
            <a:off x="150200" y="170825"/>
            <a:ext cx="1259300" cy="782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pic>
        <p:nvPicPr>
          <p:cNvPr id="301" name="Google Shape;301;p38"/>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02" name="Google Shape;302;p38"/>
          <p:cNvPicPr preferRelativeResize="0"/>
          <p:nvPr/>
        </p:nvPicPr>
        <p:blipFill>
          <a:blip r:embed="rId4">
            <a:alphaModFix/>
          </a:blip>
          <a:stretch>
            <a:fillRect/>
          </a:stretch>
        </p:blipFill>
        <p:spPr>
          <a:xfrm>
            <a:off x="208375" y="170825"/>
            <a:ext cx="1259300" cy="782700"/>
          </a:xfrm>
          <a:prstGeom prst="rect">
            <a:avLst/>
          </a:prstGeom>
          <a:noFill/>
          <a:ln>
            <a:noFill/>
          </a:ln>
        </p:spPr>
      </p:pic>
      <p:sp>
        <p:nvSpPr>
          <p:cNvPr id="303" name="Google Shape;303;p38"/>
          <p:cNvSpPr txBox="1"/>
          <p:nvPr/>
        </p:nvSpPr>
        <p:spPr>
          <a:xfrm>
            <a:off x="208375" y="1201875"/>
            <a:ext cx="4760400" cy="923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RELEVANT/HELPFUL</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POINTS OF INTEREST</a:t>
            </a:r>
            <a:endParaRPr sz="3000">
              <a:solidFill>
                <a:srgbClr val="0A2143"/>
              </a:solidFill>
              <a:latin typeface="Poppins ExtraBold"/>
              <a:ea typeface="Poppins ExtraBold"/>
              <a:cs typeface="Poppins ExtraBold"/>
              <a:sym typeface="Poppins ExtraBold"/>
            </a:endParaRPr>
          </a:p>
        </p:txBody>
      </p:sp>
      <p:sp>
        <p:nvSpPr>
          <p:cNvPr id="304" name="Google Shape;304;p38"/>
          <p:cNvSpPr txBox="1"/>
          <p:nvPr/>
        </p:nvSpPr>
        <p:spPr>
          <a:xfrm>
            <a:off x="208375" y="2022000"/>
            <a:ext cx="3913800" cy="178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In addition to the local website features mentioned, we also included relevant points of interest on each location page. Because this business is in the legal niche, we included the court house, Supreme court, court clerk office and appellate court on respective pages. For each relevant point of interest we included:</a:t>
            </a:r>
            <a:endParaRPr sz="1300">
              <a:solidFill>
                <a:srgbClr val="0A2143"/>
              </a:solidFill>
              <a:latin typeface="Montserrat SemiBold"/>
              <a:ea typeface="Montserrat SemiBold"/>
              <a:cs typeface="Montserrat SemiBold"/>
              <a:sym typeface="Montserrat SemiBold"/>
            </a:endParaRPr>
          </a:p>
        </p:txBody>
      </p:sp>
      <p:sp>
        <p:nvSpPr>
          <p:cNvPr id="305" name="Google Shape;305;p38"/>
          <p:cNvSpPr txBox="1"/>
          <p:nvPr/>
        </p:nvSpPr>
        <p:spPr>
          <a:xfrm>
            <a:off x="409375" y="3807600"/>
            <a:ext cx="943800" cy="153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Name</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Image</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Website</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Address</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
        <p:nvSpPr>
          <p:cNvPr id="306" name="Google Shape;306;p38"/>
          <p:cNvSpPr txBox="1"/>
          <p:nvPr/>
        </p:nvSpPr>
        <p:spPr>
          <a:xfrm>
            <a:off x="1663825" y="3807600"/>
            <a:ext cx="18495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Phone</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Hours</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Public Parking Info</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307" name="Google Shape;307;p38"/>
          <p:cNvPicPr preferRelativeResize="0"/>
          <p:nvPr/>
        </p:nvPicPr>
        <p:blipFill>
          <a:blip r:embed="rId5">
            <a:alphaModFix/>
          </a:blip>
          <a:stretch>
            <a:fillRect/>
          </a:stretch>
        </p:blipFill>
        <p:spPr>
          <a:xfrm>
            <a:off x="301638" y="3925527"/>
            <a:ext cx="146425" cy="142475"/>
          </a:xfrm>
          <a:prstGeom prst="rect">
            <a:avLst/>
          </a:prstGeom>
          <a:noFill/>
          <a:ln>
            <a:noFill/>
          </a:ln>
        </p:spPr>
      </p:pic>
      <p:pic>
        <p:nvPicPr>
          <p:cNvPr id="308" name="Google Shape;308;p38"/>
          <p:cNvPicPr preferRelativeResize="0"/>
          <p:nvPr/>
        </p:nvPicPr>
        <p:blipFill>
          <a:blip r:embed="rId5">
            <a:alphaModFix/>
          </a:blip>
          <a:stretch>
            <a:fillRect/>
          </a:stretch>
        </p:blipFill>
        <p:spPr>
          <a:xfrm>
            <a:off x="301638" y="4151202"/>
            <a:ext cx="146425" cy="142475"/>
          </a:xfrm>
          <a:prstGeom prst="rect">
            <a:avLst/>
          </a:prstGeom>
          <a:noFill/>
          <a:ln>
            <a:noFill/>
          </a:ln>
        </p:spPr>
      </p:pic>
      <p:pic>
        <p:nvPicPr>
          <p:cNvPr id="309" name="Google Shape;309;p38"/>
          <p:cNvPicPr preferRelativeResize="0"/>
          <p:nvPr/>
        </p:nvPicPr>
        <p:blipFill>
          <a:blip r:embed="rId5">
            <a:alphaModFix/>
          </a:blip>
          <a:stretch>
            <a:fillRect/>
          </a:stretch>
        </p:blipFill>
        <p:spPr>
          <a:xfrm>
            <a:off x="301638" y="4376877"/>
            <a:ext cx="146425" cy="142475"/>
          </a:xfrm>
          <a:prstGeom prst="rect">
            <a:avLst/>
          </a:prstGeom>
          <a:noFill/>
          <a:ln>
            <a:noFill/>
          </a:ln>
        </p:spPr>
      </p:pic>
      <p:pic>
        <p:nvPicPr>
          <p:cNvPr id="310" name="Google Shape;310;p38"/>
          <p:cNvPicPr preferRelativeResize="0"/>
          <p:nvPr/>
        </p:nvPicPr>
        <p:blipFill>
          <a:blip r:embed="rId5">
            <a:alphaModFix/>
          </a:blip>
          <a:stretch>
            <a:fillRect/>
          </a:stretch>
        </p:blipFill>
        <p:spPr>
          <a:xfrm>
            <a:off x="301638" y="4602552"/>
            <a:ext cx="146425" cy="142475"/>
          </a:xfrm>
          <a:prstGeom prst="rect">
            <a:avLst/>
          </a:prstGeom>
          <a:noFill/>
          <a:ln>
            <a:noFill/>
          </a:ln>
        </p:spPr>
      </p:pic>
      <p:pic>
        <p:nvPicPr>
          <p:cNvPr id="311" name="Google Shape;311;p38"/>
          <p:cNvPicPr preferRelativeResize="0"/>
          <p:nvPr/>
        </p:nvPicPr>
        <p:blipFill>
          <a:blip r:embed="rId5">
            <a:alphaModFix/>
          </a:blip>
          <a:stretch>
            <a:fillRect/>
          </a:stretch>
        </p:blipFill>
        <p:spPr>
          <a:xfrm>
            <a:off x="1559988" y="3935452"/>
            <a:ext cx="146425" cy="142475"/>
          </a:xfrm>
          <a:prstGeom prst="rect">
            <a:avLst/>
          </a:prstGeom>
          <a:noFill/>
          <a:ln>
            <a:noFill/>
          </a:ln>
        </p:spPr>
      </p:pic>
      <p:pic>
        <p:nvPicPr>
          <p:cNvPr id="312" name="Google Shape;312;p38"/>
          <p:cNvPicPr preferRelativeResize="0"/>
          <p:nvPr/>
        </p:nvPicPr>
        <p:blipFill>
          <a:blip r:embed="rId5">
            <a:alphaModFix/>
          </a:blip>
          <a:stretch>
            <a:fillRect/>
          </a:stretch>
        </p:blipFill>
        <p:spPr>
          <a:xfrm>
            <a:off x="1559988" y="4161127"/>
            <a:ext cx="146425" cy="142475"/>
          </a:xfrm>
          <a:prstGeom prst="rect">
            <a:avLst/>
          </a:prstGeom>
          <a:noFill/>
          <a:ln>
            <a:noFill/>
          </a:ln>
        </p:spPr>
      </p:pic>
      <p:pic>
        <p:nvPicPr>
          <p:cNvPr id="313" name="Google Shape;313;p38"/>
          <p:cNvPicPr preferRelativeResize="0"/>
          <p:nvPr/>
        </p:nvPicPr>
        <p:blipFill>
          <a:blip r:embed="rId5">
            <a:alphaModFix/>
          </a:blip>
          <a:stretch>
            <a:fillRect/>
          </a:stretch>
        </p:blipFill>
        <p:spPr>
          <a:xfrm>
            <a:off x="1559988" y="4386802"/>
            <a:ext cx="146425" cy="1424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pic>
        <p:nvPicPr>
          <p:cNvPr id="318" name="Google Shape;318;p3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19" name="Google Shape;319;p39"/>
          <p:cNvPicPr preferRelativeResize="0"/>
          <p:nvPr/>
        </p:nvPicPr>
        <p:blipFill>
          <a:blip r:embed="rId4">
            <a:alphaModFix/>
          </a:blip>
          <a:stretch>
            <a:fillRect/>
          </a:stretch>
        </p:blipFill>
        <p:spPr>
          <a:xfrm>
            <a:off x="208375" y="170825"/>
            <a:ext cx="1259300" cy="782700"/>
          </a:xfrm>
          <a:prstGeom prst="rect">
            <a:avLst/>
          </a:prstGeom>
          <a:noFill/>
          <a:ln>
            <a:noFill/>
          </a:ln>
        </p:spPr>
      </p:pic>
      <p:sp>
        <p:nvSpPr>
          <p:cNvPr id="320" name="Google Shape;320;p39"/>
          <p:cNvSpPr txBox="1"/>
          <p:nvPr/>
        </p:nvSpPr>
        <p:spPr>
          <a:xfrm>
            <a:off x="208375" y="1195650"/>
            <a:ext cx="4760400" cy="1293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OUTBOUND LINKS</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TO LOCAL</a:t>
            </a:r>
            <a:r>
              <a:rPr b="1" lang="en" sz="3000">
                <a:solidFill>
                  <a:srgbClr val="0A2143"/>
                </a:solidFill>
                <a:latin typeface="Montserrat"/>
                <a:ea typeface="Montserrat"/>
                <a:cs typeface="Montserrat"/>
                <a:sym typeface="Montserrat"/>
              </a:rPr>
              <a:t>/</a:t>
            </a:r>
            <a:r>
              <a:rPr lang="en" sz="3000">
                <a:solidFill>
                  <a:srgbClr val="0A2143"/>
                </a:solidFill>
                <a:latin typeface="Poppins ExtraBold"/>
                <a:ea typeface="Poppins ExtraBold"/>
                <a:cs typeface="Poppins ExtraBold"/>
                <a:sym typeface="Poppins ExtraBold"/>
              </a:rPr>
              <a:t>NICHE</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AUTHORITY SOURCES</a:t>
            </a:r>
            <a:endParaRPr sz="3000">
              <a:solidFill>
                <a:srgbClr val="0A2143"/>
              </a:solidFill>
              <a:latin typeface="Poppins ExtraBold"/>
              <a:ea typeface="Poppins ExtraBold"/>
              <a:cs typeface="Poppins ExtraBold"/>
              <a:sym typeface="Poppins ExtraBold"/>
            </a:endParaRPr>
          </a:p>
        </p:txBody>
      </p:sp>
      <p:sp>
        <p:nvSpPr>
          <p:cNvPr id="321" name="Google Shape;321;p39"/>
          <p:cNvSpPr txBox="1"/>
          <p:nvPr/>
        </p:nvSpPr>
        <p:spPr>
          <a:xfrm>
            <a:off x="208375" y="2488650"/>
            <a:ext cx="4363500" cy="258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Our client benefitted from the authority that these properties brought to their website, which added a layer of brand recognition and trust.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There are a wide variety of sources depending on your niche, so be sure to explore your options before linking. What are your competitors leveraging? Are there common outbound links amongst top competitors? These are all things you should look at while doing your competitive research.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pic>
        <p:nvPicPr>
          <p:cNvPr id="326" name="Google Shape;326;p40"/>
          <p:cNvPicPr preferRelativeResize="0"/>
          <p:nvPr/>
        </p:nvPicPr>
        <p:blipFill>
          <a:blip r:embed="rId3">
            <a:alphaModFix/>
          </a:blip>
          <a:stretch>
            <a:fillRect/>
          </a:stretch>
        </p:blipFill>
        <p:spPr>
          <a:xfrm>
            <a:off x="0" y="1"/>
            <a:ext cx="9144000" cy="5143500"/>
          </a:xfrm>
          <a:prstGeom prst="rect">
            <a:avLst/>
          </a:prstGeom>
          <a:noFill/>
          <a:ln>
            <a:noFill/>
          </a:ln>
        </p:spPr>
      </p:pic>
      <p:pic>
        <p:nvPicPr>
          <p:cNvPr id="327" name="Google Shape;327;p40"/>
          <p:cNvPicPr preferRelativeResize="0"/>
          <p:nvPr/>
        </p:nvPicPr>
        <p:blipFill>
          <a:blip r:embed="rId4">
            <a:alphaModFix/>
          </a:blip>
          <a:stretch>
            <a:fillRect/>
          </a:stretch>
        </p:blipFill>
        <p:spPr>
          <a:xfrm>
            <a:off x="208375" y="170825"/>
            <a:ext cx="1259300" cy="782700"/>
          </a:xfrm>
          <a:prstGeom prst="rect">
            <a:avLst/>
          </a:prstGeom>
          <a:noFill/>
          <a:ln>
            <a:noFill/>
          </a:ln>
        </p:spPr>
      </p:pic>
      <p:sp>
        <p:nvSpPr>
          <p:cNvPr id="328" name="Google Shape;328;p40"/>
          <p:cNvSpPr txBox="1"/>
          <p:nvPr/>
        </p:nvSpPr>
        <p:spPr>
          <a:xfrm>
            <a:off x="406800" y="1102725"/>
            <a:ext cx="8330400" cy="118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0A2143"/>
                </a:solidFill>
                <a:latin typeface="Montserrat SemiBold"/>
                <a:ea typeface="Montserrat SemiBold"/>
                <a:cs typeface="Montserrat SemiBold"/>
                <a:sym typeface="Montserrat SemiBold"/>
              </a:rPr>
              <a:t>Now that we’ve laid out our framework with state-wide domination, you’re equipped to achieve similar results for your business. Or, you can </a:t>
            </a:r>
            <a:r>
              <a:rPr b="1" i="1" lang="en" sz="1300">
                <a:solidFill>
                  <a:srgbClr val="0A2143"/>
                </a:solidFill>
                <a:latin typeface="Montserrat"/>
                <a:ea typeface="Montserrat"/>
                <a:cs typeface="Montserrat"/>
                <a:sym typeface="Montserrat"/>
              </a:rPr>
              <a:t>let us do all the heavy lifting for you! </a:t>
            </a:r>
            <a:endParaRPr b="1" i="1" sz="1300">
              <a:solidFill>
                <a:srgbClr val="0A2143"/>
              </a:solidFill>
              <a:latin typeface="Montserrat"/>
              <a:ea typeface="Montserrat"/>
              <a:cs typeface="Montserrat"/>
              <a:sym typeface="Montserrat"/>
            </a:endParaRPr>
          </a:p>
          <a:p>
            <a:pPr indent="0" lvl="0" marL="0" rtl="0" algn="ct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ctr">
              <a:spcBef>
                <a:spcPts val="0"/>
              </a:spcBef>
              <a:spcAft>
                <a:spcPts val="0"/>
              </a:spcAft>
              <a:buNone/>
            </a:pPr>
            <a:r>
              <a:rPr lang="en" sz="1300">
                <a:solidFill>
                  <a:srgbClr val="0A2143"/>
                </a:solidFill>
                <a:latin typeface="Montserrat SemiBold"/>
                <a:ea typeface="Montserrat SemiBold"/>
                <a:cs typeface="Montserrat SemiBold"/>
                <a:sym typeface="Montserrat SemiBold"/>
              </a:rPr>
              <a:t>We’re always here to help. Just drop us a message at {your email address} to discuss what options would be best for your business to </a:t>
            </a:r>
            <a:r>
              <a:rPr b="1" i="1" lang="en" sz="1300">
                <a:solidFill>
                  <a:srgbClr val="0A2143"/>
                </a:solidFill>
                <a:latin typeface="Montserrat"/>
                <a:ea typeface="Montserrat"/>
                <a:cs typeface="Montserrat"/>
                <a:sym typeface="Montserrat"/>
              </a:rPr>
              <a:t>THRIVE</a:t>
            </a:r>
            <a:r>
              <a:rPr lang="en" sz="1300">
                <a:solidFill>
                  <a:srgbClr val="0A2143"/>
                </a:solidFill>
                <a:latin typeface="Montserrat SemiBold"/>
                <a:ea typeface="Montserrat SemiBold"/>
                <a:cs typeface="Montserrat SemiBold"/>
                <a:sym typeface="Montserrat SemiBold"/>
              </a:rPr>
              <a:t>.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