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Montserrat SemiBold"/>
      <p:regular r:id="rId17"/>
      <p:bold r:id="rId18"/>
      <p:italic r:id="rId19"/>
      <p:boldItalic r:id="rId20"/>
    </p:embeddedFont>
    <p:embeddedFont>
      <p:font typeface="Montserrat"/>
      <p:regular r:id="rId21"/>
      <p:bold r:id="rId22"/>
      <p:italic r:id="rId23"/>
      <p:boldItalic r:id="rId24"/>
    </p:embeddedFont>
    <p:embeddedFont>
      <p:font typeface="Montserrat Medium"/>
      <p:regular r:id="rId25"/>
      <p:bold r:id="rId26"/>
      <p:italic r:id="rId27"/>
      <p:boldItalic r:id="rId28"/>
    </p:embeddedFont>
    <p:embeddedFont>
      <p:font typeface="Nunito ExtraBold"/>
      <p:bold r:id="rId29"/>
      <p:boldItalic r:id="rId30"/>
    </p:embeddedFont>
    <p:embeddedFont>
      <p:font typeface="Montserrat ExtraBold"/>
      <p:bold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SemiBold-boldItalic.fntdata"/><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Medium-bold.fntdata"/><Relationship Id="rId25" Type="http://schemas.openxmlformats.org/officeDocument/2006/relationships/font" Target="fonts/MontserratMedium-regular.fntdata"/><Relationship Id="rId28" Type="http://schemas.openxmlformats.org/officeDocument/2006/relationships/font" Target="fonts/MontserratMedium-boldItalic.fntdata"/><Relationship Id="rId27" Type="http://schemas.openxmlformats.org/officeDocument/2006/relationships/font" Target="fonts/MontserratMedium-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NunitoExtraBold-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ExtraBold-bold.fntdata"/><Relationship Id="rId30" Type="http://schemas.openxmlformats.org/officeDocument/2006/relationships/font" Target="fonts/NunitoExtraBold-boldItalic.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MontserratExtraBold-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MontserratSemiBold-regular.fntdata"/><Relationship Id="rId16" Type="http://schemas.openxmlformats.org/officeDocument/2006/relationships/slide" Target="slides/slide11.xml"/><Relationship Id="rId19" Type="http://schemas.openxmlformats.org/officeDocument/2006/relationships/font" Target="fonts/MontserratSemiBold-italic.fntdata"/><Relationship Id="rId18" Type="http://schemas.openxmlformats.org/officeDocument/2006/relationships/font" Target="fonts/Montserrat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664634790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664634790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664634790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664634790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664634790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664634790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664634790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664634790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664634790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664634790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6646347909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6646347909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664634790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664634790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6646347909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6646347909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6646347909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6646347909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6646347909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6646347909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1.png"/><Relationship Id="rId5"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4.jpg"/><Relationship Id="rId4" Type="http://schemas.openxmlformats.org/officeDocument/2006/relationships/image" Target="../media/image1.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jpg"/><Relationship Id="rId4" Type="http://schemas.openxmlformats.org/officeDocument/2006/relationships/image" Target="../media/image1.pn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9.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1.png"/><Relationship Id="rId5"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jp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5.png"/><Relationship Id="rId7" Type="http://schemas.openxmlformats.org/officeDocument/2006/relationships/image" Target="../media/image7.png"/><Relationship Id="rId8"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1.png"/><Relationship Id="rId5"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0.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3986" cy="5143500"/>
          </a:xfrm>
          <a:prstGeom prst="rect">
            <a:avLst/>
          </a:prstGeom>
          <a:noFill/>
          <a:ln>
            <a:noFill/>
          </a:ln>
        </p:spPr>
      </p:pic>
      <p:sp>
        <p:nvSpPr>
          <p:cNvPr id="55" name="Google Shape;55;p13"/>
          <p:cNvSpPr txBox="1"/>
          <p:nvPr/>
        </p:nvSpPr>
        <p:spPr>
          <a:xfrm>
            <a:off x="5034500" y="1662025"/>
            <a:ext cx="4362900" cy="124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HOW WE INCREASED</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PHONE CALLS 414%</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&amp; WEBSITE VISITS 351%</a:t>
            </a:r>
            <a:endParaRPr sz="2300">
              <a:solidFill>
                <a:srgbClr val="D3B261"/>
              </a:solidFill>
              <a:latin typeface="Montserrat ExtraBold"/>
              <a:ea typeface="Montserrat ExtraBold"/>
              <a:cs typeface="Montserrat ExtraBold"/>
              <a:sym typeface="Montserrat ExtraBold"/>
            </a:endParaRPr>
          </a:p>
        </p:txBody>
      </p:sp>
      <p:sp>
        <p:nvSpPr>
          <p:cNvPr id="56" name="Google Shape;56;p13"/>
          <p:cNvSpPr txBox="1"/>
          <p:nvPr/>
        </p:nvSpPr>
        <p:spPr>
          <a:xfrm>
            <a:off x="5034500" y="2809975"/>
            <a:ext cx="4018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1"/>
                </a:solidFill>
                <a:latin typeface="Montserrat SemiBold"/>
                <a:ea typeface="Montserrat SemiBold"/>
                <a:cs typeface="Montserrat SemiBold"/>
                <a:sym typeface="Montserrat SemiBold"/>
              </a:rPr>
              <a:t>Local SEO Campaigns for Law Firms</a:t>
            </a:r>
            <a:endParaRPr sz="1600">
              <a:solidFill>
                <a:schemeClr val="lt1"/>
              </a:solidFill>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600">
              <a:solidFill>
                <a:schemeClr val="lt1"/>
              </a:solidFill>
              <a:latin typeface="Montserrat SemiBold"/>
              <a:ea typeface="Montserrat SemiBold"/>
              <a:cs typeface="Montserrat SemiBold"/>
              <a:sym typeface="Montserrat SemiBold"/>
            </a:endParaRPr>
          </a:p>
        </p:txBody>
      </p:sp>
      <p:pic>
        <p:nvPicPr>
          <p:cNvPr id="57" name="Google Shape;57;p13"/>
          <p:cNvPicPr preferRelativeResize="0"/>
          <p:nvPr/>
        </p:nvPicPr>
        <p:blipFill>
          <a:blip r:embed="rId4">
            <a:alphaModFix/>
          </a:blip>
          <a:stretch>
            <a:fillRect/>
          </a:stretch>
        </p:blipFill>
        <p:spPr>
          <a:xfrm>
            <a:off x="226125" y="152400"/>
            <a:ext cx="1382350" cy="786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63" name="Google Shape;63;p14"/>
          <p:cNvPicPr preferRelativeResize="0"/>
          <p:nvPr/>
        </p:nvPicPr>
        <p:blipFill>
          <a:blip r:embed="rId4">
            <a:alphaModFix/>
          </a:blip>
          <a:stretch>
            <a:fillRect/>
          </a:stretch>
        </p:blipFill>
        <p:spPr>
          <a:xfrm>
            <a:off x="350850" y="231775"/>
            <a:ext cx="1255025" cy="713925"/>
          </a:xfrm>
          <a:prstGeom prst="rect">
            <a:avLst/>
          </a:prstGeom>
          <a:noFill/>
          <a:ln>
            <a:noFill/>
          </a:ln>
        </p:spPr>
      </p:pic>
      <p:sp>
        <p:nvSpPr>
          <p:cNvPr id="64" name="Google Shape;64;p14"/>
          <p:cNvSpPr txBox="1"/>
          <p:nvPr/>
        </p:nvSpPr>
        <p:spPr>
          <a:xfrm>
            <a:off x="226125" y="1080000"/>
            <a:ext cx="4875900" cy="392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In local SEO, we’re dealing with two algorithms,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the </a:t>
            </a:r>
            <a:r>
              <a:rPr lang="en" sz="1350">
                <a:solidFill>
                  <a:srgbClr val="D3B261"/>
                </a:solidFill>
                <a:latin typeface="Montserrat ExtraBold"/>
                <a:ea typeface="Montserrat ExtraBold"/>
                <a:cs typeface="Montserrat ExtraBold"/>
                <a:sym typeface="Montserrat ExtraBold"/>
              </a:rPr>
              <a:t>ORGANIC AND MAPS ALGORITHMS, </a:t>
            </a:r>
            <a:endParaRPr sz="135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which can complicate optimization strategies.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Maps is tricky because it runs on </a:t>
            </a:r>
            <a:r>
              <a:rPr b="1" i="1" lang="en" sz="1350">
                <a:solidFill>
                  <a:schemeClr val="lt1"/>
                </a:solidFill>
                <a:latin typeface="Montserrat"/>
                <a:ea typeface="Montserrat"/>
                <a:cs typeface="Montserrat"/>
                <a:sym typeface="Montserrat"/>
              </a:rPr>
              <a:t>multiple </a:t>
            </a:r>
            <a:endParaRPr b="1" i="1" sz="1350">
              <a:solidFill>
                <a:schemeClr val="lt1"/>
              </a:solidFill>
              <a:latin typeface="Montserrat"/>
              <a:ea typeface="Montserrat"/>
              <a:cs typeface="Montserrat"/>
              <a:sym typeface="Montserrat"/>
            </a:endParaRPr>
          </a:p>
          <a:p>
            <a:pPr indent="0" lvl="0" marL="0" rtl="0" algn="l">
              <a:spcBef>
                <a:spcPts val="0"/>
              </a:spcBef>
              <a:spcAft>
                <a:spcPts val="0"/>
              </a:spcAft>
              <a:buNone/>
            </a:pPr>
            <a:r>
              <a:rPr b="1" i="1" lang="en" sz="1350">
                <a:solidFill>
                  <a:schemeClr val="lt1"/>
                </a:solidFill>
                <a:latin typeface="Montserrat"/>
                <a:ea typeface="Montserrat"/>
                <a:cs typeface="Montserrat"/>
                <a:sym typeface="Montserrat"/>
              </a:rPr>
              <a:t>data sets, </a:t>
            </a:r>
            <a:r>
              <a:rPr lang="en" sz="1350">
                <a:solidFill>
                  <a:schemeClr val="lt1"/>
                </a:solidFill>
                <a:latin typeface="Montserrat Medium"/>
                <a:ea typeface="Montserrat Medium"/>
                <a:cs typeface="Montserrat Medium"/>
                <a:sym typeface="Montserrat Medium"/>
              </a:rPr>
              <a:t>which</a:t>
            </a:r>
            <a:r>
              <a:rPr lang="en" sz="1350">
                <a:solidFill>
                  <a:schemeClr val="lt1"/>
                </a:solidFill>
                <a:latin typeface="Montserrat Medium"/>
                <a:ea typeface="Montserrat Medium"/>
                <a:cs typeface="Montserrat Medium"/>
                <a:sym typeface="Montserrat Medium"/>
              </a:rPr>
              <a:t> complicates how the algorithm defines a particular location.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The local algorithm is also constantly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changing, making the map pack a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moving target.</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The extreme competitiveness of legal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services is easy to understand once you see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the generated in revenue – it’s projected to be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D3B261"/>
                </a:solidFill>
                <a:latin typeface="Montserrat ExtraBold"/>
                <a:ea typeface="Montserrat ExtraBold"/>
                <a:cs typeface="Montserrat ExtraBold"/>
                <a:sym typeface="Montserrat ExtraBold"/>
              </a:rPr>
              <a:t>OVER $348 billion</a:t>
            </a:r>
            <a:r>
              <a:rPr lang="en" sz="1350">
                <a:solidFill>
                  <a:schemeClr val="lt1"/>
                </a:solidFill>
                <a:latin typeface="Montserrat Medium"/>
                <a:ea typeface="Montserrat Medium"/>
                <a:cs typeface="Montserrat Medium"/>
                <a:sym typeface="Montserrat Medium"/>
              </a:rPr>
              <a:t> in 2024 with only a small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number of searches, according to this report </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chemeClr val="lt1"/>
                </a:solidFill>
                <a:latin typeface="Montserrat Medium"/>
                <a:ea typeface="Montserrat Medium"/>
                <a:cs typeface="Montserrat Medium"/>
                <a:sym typeface="Montserrat Medium"/>
              </a:rPr>
              <a:t>compiled by </a:t>
            </a:r>
            <a:r>
              <a:rPr lang="en" sz="1350">
                <a:solidFill>
                  <a:srgbClr val="D3B261"/>
                </a:solidFill>
                <a:latin typeface="Montserrat ExtraBold"/>
                <a:ea typeface="Montserrat ExtraBold"/>
                <a:cs typeface="Montserrat ExtraBold"/>
                <a:sym typeface="Montserrat ExtraBold"/>
              </a:rPr>
              <a:t>STATISTA</a:t>
            </a:r>
            <a:endParaRPr sz="135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135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70" name="Google Shape;70;p15"/>
          <p:cNvPicPr preferRelativeResize="0"/>
          <p:nvPr/>
        </p:nvPicPr>
        <p:blipFill>
          <a:blip r:embed="rId4">
            <a:alphaModFix/>
          </a:blip>
          <a:stretch>
            <a:fillRect/>
          </a:stretch>
        </p:blipFill>
        <p:spPr>
          <a:xfrm>
            <a:off x="350850" y="231775"/>
            <a:ext cx="1255025" cy="713925"/>
          </a:xfrm>
          <a:prstGeom prst="rect">
            <a:avLst/>
          </a:prstGeom>
          <a:noFill/>
          <a:ln>
            <a:noFill/>
          </a:ln>
        </p:spPr>
      </p:pic>
      <p:pic>
        <p:nvPicPr>
          <p:cNvPr id="71" name="Google Shape;71;p15"/>
          <p:cNvPicPr preferRelativeResize="0"/>
          <p:nvPr/>
        </p:nvPicPr>
        <p:blipFill>
          <a:blip r:embed="rId5">
            <a:alphaModFix/>
          </a:blip>
          <a:stretch>
            <a:fillRect/>
          </a:stretch>
        </p:blipFill>
        <p:spPr>
          <a:xfrm>
            <a:off x="350851" y="1238700"/>
            <a:ext cx="4463274" cy="3172750"/>
          </a:xfrm>
          <a:prstGeom prst="rect">
            <a:avLst/>
          </a:prstGeom>
          <a:noFill/>
          <a:ln>
            <a:noFill/>
          </a:ln>
        </p:spPr>
      </p:pic>
      <p:sp>
        <p:nvSpPr>
          <p:cNvPr id="72" name="Google Shape;72;p15"/>
          <p:cNvSpPr txBox="1"/>
          <p:nvPr/>
        </p:nvSpPr>
        <p:spPr>
          <a:xfrm>
            <a:off x="5068675" y="1041125"/>
            <a:ext cx="3812400" cy="349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50">
                <a:solidFill>
                  <a:schemeClr val="lt1"/>
                </a:solidFill>
                <a:latin typeface="Montserrat Medium"/>
                <a:ea typeface="Montserrat Medium"/>
                <a:cs typeface="Montserrat Medium"/>
                <a:sym typeface="Montserrat Medium"/>
              </a:rPr>
              <a:t>The challenge with this campaign was the </a:t>
            </a:r>
            <a:endParaRPr sz="12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250">
                <a:solidFill>
                  <a:schemeClr val="lt1"/>
                </a:solidFill>
                <a:latin typeface="Montserrat Medium"/>
                <a:ea typeface="Montserrat Medium"/>
                <a:cs typeface="Montserrat Medium"/>
                <a:sym typeface="Montserrat Medium"/>
              </a:rPr>
              <a:t>listing did </a:t>
            </a:r>
            <a:r>
              <a:rPr b="1" lang="en" sz="1550">
                <a:solidFill>
                  <a:srgbClr val="D3B261"/>
                </a:solidFill>
                <a:latin typeface="Montserrat"/>
                <a:ea typeface="Montserrat"/>
                <a:cs typeface="Montserrat"/>
                <a:sym typeface="Montserrat"/>
              </a:rPr>
              <a:t>NOT RANK</a:t>
            </a:r>
            <a:r>
              <a:rPr lang="en" sz="1250">
                <a:solidFill>
                  <a:schemeClr val="lt1"/>
                </a:solidFill>
                <a:latin typeface="Montserrat Medium"/>
                <a:ea typeface="Montserrat Medium"/>
                <a:cs typeface="Montserrat Medium"/>
                <a:sym typeface="Montserrat Medium"/>
              </a:rPr>
              <a:t> in the top 20 for most target keywords. There was densely populated law firms in the area, which you can see in the screenshot to the left, and the listing was weak compared to these competitors. </a:t>
            </a:r>
            <a:endParaRPr sz="12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250">
                <a:solidFill>
                  <a:schemeClr val="lt1"/>
                </a:solidFill>
                <a:latin typeface="Montserrat Medium"/>
                <a:ea typeface="Montserrat Medium"/>
                <a:cs typeface="Montserrat Medium"/>
                <a:sym typeface="Montserrat Medium"/>
              </a:rPr>
              <a:t>Law firms also deal with </a:t>
            </a:r>
            <a:r>
              <a:rPr b="1" lang="en" sz="1550">
                <a:solidFill>
                  <a:srgbClr val="D3B261"/>
                </a:solidFill>
                <a:latin typeface="Montserrat"/>
                <a:ea typeface="Montserrat"/>
                <a:cs typeface="Montserrat"/>
                <a:sym typeface="Montserrat"/>
              </a:rPr>
              <a:t>MORE FREQUENT FILTERING ISSUES</a:t>
            </a:r>
            <a:r>
              <a:rPr lang="en" sz="1250">
                <a:solidFill>
                  <a:schemeClr val="lt1"/>
                </a:solidFill>
                <a:latin typeface="Montserrat Medium"/>
                <a:ea typeface="Montserrat Medium"/>
                <a:cs typeface="Montserrat Medium"/>
                <a:sym typeface="Montserrat Medium"/>
              </a:rPr>
              <a:t>, because it’s common for many law firms to be in the same building. Google will </a:t>
            </a:r>
            <a:r>
              <a:rPr b="1" lang="en" sz="1550">
                <a:solidFill>
                  <a:srgbClr val="D3B261"/>
                </a:solidFill>
                <a:latin typeface="Montserrat"/>
                <a:ea typeface="Montserrat"/>
                <a:cs typeface="Montserrat"/>
                <a:sym typeface="Montserrat"/>
              </a:rPr>
              <a:t>ONLY SHOW ONE </a:t>
            </a:r>
            <a:r>
              <a:rPr lang="en" sz="1250">
                <a:solidFill>
                  <a:schemeClr val="lt1"/>
                </a:solidFill>
                <a:latin typeface="Montserrat Medium"/>
                <a:ea typeface="Montserrat Medium"/>
                <a:cs typeface="Montserrat Medium"/>
                <a:sym typeface="Montserrat Medium"/>
              </a:rPr>
              <a:t>listing per address for each niche. The suite number is not taken into account, so different suite numbers at the same address will not show more than one. </a:t>
            </a:r>
            <a:endParaRPr sz="125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8" name="Google Shape;78;p16"/>
          <p:cNvPicPr preferRelativeResize="0"/>
          <p:nvPr/>
        </p:nvPicPr>
        <p:blipFill>
          <a:blip r:embed="rId4">
            <a:alphaModFix/>
          </a:blip>
          <a:stretch>
            <a:fillRect/>
          </a:stretch>
        </p:blipFill>
        <p:spPr>
          <a:xfrm>
            <a:off x="350850" y="231775"/>
            <a:ext cx="1255025" cy="713925"/>
          </a:xfrm>
          <a:prstGeom prst="rect">
            <a:avLst/>
          </a:prstGeom>
          <a:noFill/>
          <a:ln>
            <a:noFill/>
          </a:ln>
        </p:spPr>
      </p:pic>
      <p:sp>
        <p:nvSpPr>
          <p:cNvPr id="79" name="Google Shape;79;p16"/>
          <p:cNvSpPr txBox="1"/>
          <p:nvPr/>
        </p:nvSpPr>
        <p:spPr>
          <a:xfrm>
            <a:off x="350850" y="2863975"/>
            <a:ext cx="4362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D3B261"/>
                </a:solidFill>
                <a:latin typeface="Montserrat ExtraBold"/>
                <a:ea typeface="Montserrat ExtraBold"/>
                <a:cs typeface="Montserrat ExtraBold"/>
                <a:sym typeface="Montserrat ExtraBold"/>
              </a:rPr>
              <a:t>RECAP OF THE RESULTS</a:t>
            </a:r>
            <a:endParaRPr sz="2400">
              <a:solidFill>
                <a:srgbClr val="D3B261"/>
              </a:solidFill>
              <a:latin typeface="Montserrat ExtraBold"/>
              <a:ea typeface="Montserrat ExtraBold"/>
              <a:cs typeface="Montserrat ExtraBold"/>
              <a:sym typeface="Montserrat ExtraBold"/>
            </a:endParaRPr>
          </a:p>
        </p:txBody>
      </p:sp>
      <p:sp>
        <p:nvSpPr>
          <p:cNvPr id="80" name="Google Shape;80;p16"/>
          <p:cNvSpPr txBox="1"/>
          <p:nvPr/>
        </p:nvSpPr>
        <p:spPr>
          <a:xfrm>
            <a:off x="589650" y="3418075"/>
            <a:ext cx="4277100" cy="17856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414%</a:t>
            </a:r>
            <a:r>
              <a:rPr lang="en" sz="2000">
                <a:solidFill>
                  <a:schemeClr val="lt1"/>
                </a:solidFill>
                <a:latin typeface="Montserrat ExtraBold"/>
                <a:ea typeface="Montserrat ExtraBold"/>
                <a:cs typeface="Montserrat ExtraBold"/>
                <a:sym typeface="Montserrat ExtraBold"/>
              </a:rPr>
              <a:t> </a:t>
            </a:r>
            <a:r>
              <a:rPr lang="en">
                <a:solidFill>
                  <a:schemeClr val="lt1"/>
                </a:solidFill>
                <a:latin typeface="Montserrat Medium"/>
                <a:ea typeface="Montserrat Medium"/>
                <a:cs typeface="Montserrat Medium"/>
                <a:sym typeface="Montserrat Medium"/>
              </a:rPr>
              <a:t>increase in phone calls</a:t>
            </a:r>
            <a:endParaRPr>
              <a:solidFill>
                <a:schemeClr val="lt1"/>
              </a:solidFill>
              <a:latin typeface="Montserrat Medium"/>
              <a:ea typeface="Montserrat Medium"/>
              <a:cs typeface="Montserrat Medium"/>
              <a:sym typeface="Montserrat Medium"/>
            </a:endParaRPr>
          </a:p>
          <a:p>
            <a:pPr indent="0" lvl="0" marL="0" rtl="0" algn="l">
              <a:lnSpc>
                <a:spcPct val="15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351%</a:t>
            </a:r>
            <a:r>
              <a:rPr lang="en">
                <a:solidFill>
                  <a:schemeClr val="lt1"/>
                </a:solidFill>
                <a:latin typeface="Montserrat Medium"/>
                <a:ea typeface="Montserrat Medium"/>
                <a:cs typeface="Montserrat Medium"/>
                <a:sym typeface="Montserrat Medium"/>
              </a:rPr>
              <a:t> increase in website visits</a:t>
            </a:r>
            <a:endParaRPr>
              <a:solidFill>
                <a:schemeClr val="lt1"/>
              </a:solidFill>
              <a:latin typeface="Montserrat Medium"/>
              <a:ea typeface="Montserrat Medium"/>
              <a:cs typeface="Montserrat Medium"/>
              <a:sym typeface="Montserrat Medium"/>
            </a:endParaRPr>
          </a:p>
          <a:p>
            <a:pPr indent="0" lvl="0" marL="0" rtl="0" algn="l">
              <a:lnSpc>
                <a:spcPct val="150000"/>
              </a:lnSpc>
              <a:spcBef>
                <a:spcPts val="0"/>
              </a:spcBef>
              <a:spcAft>
                <a:spcPts val="0"/>
              </a:spcAft>
              <a:buNone/>
            </a:pPr>
            <a:r>
              <a:rPr lang="en" sz="2000">
                <a:solidFill>
                  <a:srgbClr val="D3B261"/>
                </a:solidFill>
                <a:latin typeface="Nunito ExtraBold"/>
                <a:ea typeface="Nunito ExtraBold"/>
                <a:cs typeface="Nunito ExtraBold"/>
                <a:sym typeface="Nunito ExtraBold"/>
              </a:rPr>
              <a:t>198%</a:t>
            </a:r>
            <a:r>
              <a:rPr lang="en">
                <a:solidFill>
                  <a:srgbClr val="D3B261"/>
                </a:solidFill>
                <a:latin typeface="Montserrat Medium"/>
                <a:ea typeface="Montserrat Medium"/>
                <a:cs typeface="Montserrat Medium"/>
                <a:sym typeface="Montserrat Medium"/>
              </a:rPr>
              <a:t> </a:t>
            </a:r>
            <a:r>
              <a:rPr lang="en">
                <a:solidFill>
                  <a:schemeClr val="lt1"/>
                </a:solidFill>
                <a:latin typeface="Montserrat Medium"/>
                <a:ea typeface="Montserrat Medium"/>
                <a:cs typeface="Montserrat Medium"/>
                <a:sym typeface="Montserrat Medium"/>
              </a:rPr>
              <a:t>increase in indirect queries</a:t>
            </a:r>
            <a:endParaRPr>
              <a:solidFill>
                <a:schemeClr val="lt1"/>
              </a:solidFill>
              <a:latin typeface="Montserrat Medium"/>
              <a:ea typeface="Montserrat Medium"/>
              <a:cs typeface="Montserrat Medium"/>
              <a:sym typeface="Montserrat Medium"/>
            </a:endParaRPr>
          </a:p>
          <a:p>
            <a:pPr indent="0" lvl="0" marL="0" rtl="0" algn="l">
              <a:lnSpc>
                <a:spcPct val="150000"/>
              </a:lnSpc>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
        <p:nvSpPr>
          <p:cNvPr id="81" name="Google Shape;81;p16"/>
          <p:cNvSpPr txBox="1"/>
          <p:nvPr/>
        </p:nvSpPr>
        <p:spPr>
          <a:xfrm>
            <a:off x="4814225" y="3418075"/>
            <a:ext cx="4277100" cy="1416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2000">
                <a:solidFill>
                  <a:srgbClr val="D3B261"/>
                </a:solidFill>
                <a:latin typeface="Nunito ExtraBold"/>
                <a:ea typeface="Nunito ExtraBold"/>
                <a:cs typeface="Nunito ExtraBold"/>
                <a:sym typeface="Nunito ExtraBold"/>
              </a:rPr>
              <a:t>384%</a:t>
            </a:r>
            <a:r>
              <a:rPr lang="en" sz="2000">
                <a:solidFill>
                  <a:schemeClr val="lt1"/>
                </a:solidFill>
                <a:latin typeface="Nunito ExtraBold"/>
                <a:ea typeface="Nunito ExtraBold"/>
                <a:cs typeface="Nunito ExtraBold"/>
                <a:sym typeface="Nunito ExtraBold"/>
              </a:rPr>
              <a:t> </a:t>
            </a:r>
            <a:r>
              <a:rPr lang="en">
                <a:solidFill>
                  <a:schemeClr val="lt1"/>
                </a:solidFill>
                <a:latin typeface="Montserrat SemiBold"/>
                <a:ea typeface="Montserrat SemiBold"/>
                <a:cs typeface="Montserrat SemiBold"/>
                <a:sym typeface="Montserrat SemiBold"/>
              </a:rPr>
              <a:t>increase in views on maps 6.2k</a:t>
            </a:r>
            <a:endParaRPr>
              <a:solidFill>
                <a:schemeClr val="lt1"/>
              </a:solidFill>
              <a:latin typeface="Montserrat SemiBold"/>
              <a:ea typeface="Montserrat SemiBold"/>
              <a:cs typeface="Montserrat SemiBold"/>
              <a:sym typeface="Montserrat SemiBold"/>
            </a:endParaRPr>
          </a:p>
          <a:p>
            <a:pPr indent="0" lvl="0" marL="0" rtl="0" algn="l">
              <a:lnSpc>
                <a:spcPct val="15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274%</a:t>
            </a:r>
            <a:r>
              <a:rPr lang="en">
                <a:solidFill>
                  <a:schemeClr val="lt1"/>
                </a:solidFill>
                <a:latin typeface="Montserrat SemiBold"/>
                <a:ea typeface="Montserrat SemiBold"/>
                <a:cs typeface="Montserrat SemiBold"/>
                <a:sym typeface="Montserrat SemiBold"/>
              </a:rPr>
              <a:t> increase in views on search (5.1k)</a:t>
            </a:r>
            <a:endParaRPr>
              <a:solidFill>
                <a:schemeClr val="lt1"/>
              </a:solidFill>
              <a:latin typeface="Montserrat SemiBold"/>
              <a:ea typeface="Montserrat SemiBold"/>
              <a:cs typeface="Montserrat SemiBold"/>
              <a:sym typeface="Montserrat SemiBold"/>
            </a:endParaRPr>
          </a:p>
          <a:p>
            <a:pPr indent="0" lvl="0" marL="0" rtl="0" algn="l">
              <a:lnSpc>
                <a:spcPct val="15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92%</a:t>
            </a:r>
            <a:r>
              <a:rPr lang="en">
                <a:solidFill>
                  <a:schemeClr val="lt1"/>
                </a:solidFill>
                <a:latin typeface="Montserrat SemiBold"/>
                <a:ea typeface="Montserrat SemiBold"/>
                <a:cs typeface="Montserrat SemiBold"/>
                <a:sym typeface="Montserrat SemiBold"/>
              </a:rPr>
              <a:t> increase in driving directions</a:t>
            </a:r>
            <a:endParaRPr>
              <a:solidFill>
                <a:schemeClr val="lt1"/>
              </a:solidFill>
              <a:latin typeface="Montserrat SemiBold"/>
              <a:ea typeface="Montserrat SemiBold"/>
              <a:cs typeface="Montserrat SemiBold"/>
              <a:sym typeface="Montserrat SemiBold"/>
            </a:endParaRPr>
          </a:p>
        </p:txBody>
      </p:sp>
      <p:pic>
        <p:nvPicPr>
          <p:cNvPr id="82" name="Google Shape;82;p16"/>
          <p:cNvPicPr preferRelativeResize="0"/>
          <p:nvPr/>
        </p:nvPicPr>
        <p:blipFill>
          <a:blip r:embed="rId5">
            <a:alphaModFix/>
          </a:blip>
          <a:stretch>
            <a:fillRect/>
          </a:stretch>
        </p:blipFill>
        <p:spPr>
          <a:xfrm>
            <a:off x="443293" y="3574493"/>
            <a:ext cx="178275" cy="178300"/>
          </a:xfrm>
          <a:prstGeom prst="rect">
            <a:avLst/>
          </a:prstGeom>
          <a:noFill/>
          <a:ln>
            <a:noFill/>
          </a:ln>
        </p:spPr>
      </p:pic>
      <p:pic>
        <p:nvPicPr>
          <p:cNvPr id="83" name="Google Shape;83;p16"/>
          <p:cNvPicPr preferRelativeResize="0"/>
          <p:nvPr/>
        </p:nvPicPr>
        <p:blipFill>
          <a:blip r:embed="rId5">
            <a:alphaModFix/>
          </a:blip>
          <a:stretch>
            <a:fillRect/>
          </a:stretch>
        </p:blipFill>
        <p:spPr>
          <a:xfrm>
            <a:off x="443293" y="4036918"/>
            <a:ext cx="178275" cy="178300"/>
          </a:xfrm>
          <a:prstGeom prst="rect">
            <a:avLst/>
          </a:prstGeom>
          <a:noFill/>
          <a:ln>
            <a:noFill/>
          </a:ln>
        </p:spPr>
      </p:pic>
      <p:pic>
        <p:nvPicPr>
          <p:cNvPr id="84" name="Google Shape;84;p16"/>
          <p:cNvPicPr preferRelativeResize="0"/>
          <p:nvPr/>
        </p:nvPicPr>
        <p:blipFill>
          <a:blip r:embed="rId5">
            <a:alphaModFix/>
          </a:blip>
          <a:stretch>
            <a:fillRect/>
          </a:stretch>
        </p:blipFill>
        <p:spPr>
          <a:xfrm>
            <a:off x="443293" y="4499343"/>
            <a:ext cx="178275" cy="178300"/>
          </a:xfrm>
          <a:prstGeom prst="rect">
            <a:avLst/>
          </a:prstGeom>
          <a:noFill/>
          <a:ln>
            <a:noFill/>
          </a:ln>
        </p:spPr>
      </p:pic>
      <p:pic>
        <p:nvPicPr>
          <p:cNvPr id="85" name="Google Shape;85;p16"/>
          <p:cNvPicPr preferRelativeResize="0"/>
          <p:nvPr/>
        </p:nvPicPr>
        <p:blipFill>
          <a:blip r:embed="rId5">
            <a:alphaModFix/>
          </a:blip>
          <a:stretch>
            <a:fillRect/>
          </a:stretch>
        </p:blipFill>
        <p:spPr>
          <a:xfrm>
            <a:off x="4635943" y="3574493"/>
            <a:ext cx="178275" cy="178300"/>
          </a:xfrm>
          <a:prstGeom prst="rect">
            <a:avLst/>
          </a:prstGeom>
          <a:noFill/>
          <a:ln>
            <a:noFill/>
          </a:ln>
        </p:spPr>
      </p:pic>
      <p:pic>
        <p:nvPicPr>
          <p:cNvPr id="86" name="Google Shape;86;p16"/>
          <p:cNvPicPr preferRelativeResize="0"/>
          <p:nvPr/>
        </p:nvPicPr>
        <p:blipFill>
          <a:blip r:embed="rId5">
            <a:alphaModFix/>
          </a:blip>
          <a:stretch>
            <a:fillRect/>
          </a:stretch>
        </p:blipFill>
        <p:spPr>
          <a:xfrm>
            <a:off x="4635943" y="4036918"/>
            <a:ext cx="178275" cy="178300"/>
          </a:xfrm>
          <a:prstGeom prst="rect">
            <a:avLst/>
          </a:prstGeom>
          <a:noFill/>
          <a:ln>
            <a:noFill/>
          </a:ln>
        </p:spPr>
      </p:pic>
      <p:pic>
        <p:nvPicPr>
          <p:cNvPr id="87" name="Google Shape;87;p16"/>
          <p:cNvPicPr preferRelativeResize="0"/>
          <p:nvPr/>
        </p:nvPicPr>
        <p:blipFill>
          <a:blip r:embed="rId5">
            <a:alphaModFix/>
          </a:blip>
          <a:stretch>
            <a:fillRect/>
          </a:stretch>
        </p:blipFill>
        <p:spPr>
          <a:xfrm>
            <a:off x="4635943" y="4499343"/>
            <a:ext cx="178275" cy="178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93" name="Google Shape;93;p17"/>
          <p:cNvPicPr preferRelativeResize="0"/>
          <p:nvPr/>
        </p:nvPicPr>
        <p:blipFill>
          <a:blip r:embed="rId4">
            <a:alphaModFix/>
          </a:blip>
          <a:stretch>
            <a:fillRect/>
          </a:stretch>
        </p:blipFill>
        <p:spPr>
          <a:xfrm>
            <a:off x="350850" y="231775"/>
            <a:ext cx="1255025" cy="713925"/>
          </a:xfrm>
          <a:prstGeom prst="rect">
            <a:avLst/>
          </a:prstGeom>
          <a:noFill/>
          <a:ln>
            <a:noFill/>
          </a:ln>
        </p:spPr>
      </p:pic>
      <p:sp>
        <p:nvSpPr>
          <p:cNvPr id="94" name="Google Shape;94;p17"/>
          <p:cNvSpPr txBox="1"/>
          <p:nvPr/>
        </p:nvSpPr>
        <p:spPr>
          <a:xfrm>
            <a:off x="350850" y="1333175"/>
            <a:ext cx="4362900" cy="1043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100">
                <a:solidFill>
                  <a:srgbClr val="D3B261"/>
                </a:solidFill>
                <a:latin typeface="Montserrat ExtraBold"/>
                <a:ea typeface="Montserrat ExtraBold"/>
                <a:cs typeface="Montserrat ExtraBold"/>
                <a:sym typeface="Montserrat ExtraBold"/>
              </a:rPr>
              <a:t>CAMPAIGN</a:t>
            </a:r>
            <a:endParaRPr sz="31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3100">
                <a:solidFill>
                  <a:srgbClr val="D3B261"/>
                </a:solidFill>
                <a:latin typeface="Montserrat ExtraBold"/>
                <a:ea typeface="Montserrat ExtraBold"/>
                <a:cs typeface="Montserrat ExtraBold"/>
                <a:sym typeface="Montserrat ExtraBold"/>
              </a:rPr>
              <a:t>CHALLENGES</a:t>
            </a:r>
            <a:endParaRPr sz="3100">
              <a:solidFill>
                <a:srgbClr val="D3B261"/>
              </a:solidFill>
              <a:latin typeface="Montserrat ExtraBold"/>
              <a:ea typeface="Montserrat ExtraBold"/>
              <a:cs typeface="Montserrat ExtraBold"/>
              <a:sym typeface="Montserrat ExtraBold"/>
            </a:endParaRPr>
          </a:p>
        </p:txBody>
      </p:sp>
      <p:sp>
        <p:nvSpPr>
          <p:cNvPr id="95" name="Google Shape;95;p17"/>
          <p:cNvSpPr txBox="1"/>
          <p:nvPr/>
        </p:nvSpPr>
        <p:spPr>
          <a:xfrm>
            <a:off x="350850" y="2311025"/>
            <a:ext cx="40188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When the client initially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approached us, he had no map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visibility for the keywords they wanted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to target. So we ran a Local SEO Audit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and looked into the potential issues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the client could face. We also did a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thorough analysis of the niche and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competition within the targeted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location, which is how we found the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densely populated area.</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1" name="Google Shape;101;p18"/>
          <p:cNvPicPr preferRelativeResize="0"/>
          <p:nvPr/>
        </p:nvPicPr>
        <p:blipFill>
          <a:blip r:embed="rId4">
            <a:alphaModFix/>
          </a:blip>
          <a:stretch>
            <a:fillRect/>
          </a:stretch>
        </p:blipFill>
        <p:spPr>
          <a:xfrm>
            <a:off x="350850" y="231775"/>
            <a:ext cx="1255025" cy="713925"/>
          </a:xfrm>
          <a:prstGeom prst="rect">
            <a:avLst/>
          </a:prstGeom>
          <a:noFill/>
          <a:ln>
            <a:noFill/>
          </a:ln>
        </p:spPr>
      </p:pic>
      <p:sp>
        <p:nvSpPr>
          <p:cNvPr id="102" name="Google Shape;102;p18"/>
          <p:cNvSpPr txBox="1"/>
          <p:nvPr/>
        </p:nvSpPr>
        <p:spPr>
          <a:xfrm>
            <a:off x="260125" y="2251625"/>
            <a:ext cx="4362900" cy="988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900">
                <a:solidFill>
                  <a:srgbClr val="D3B261"/>
                </a:solidFill>
                <a:latin typeface="Montserrat ExtraBold"/>
                <a:ea typeface="Montserrat ExtraBold"/>
                <a:cs typeface="Montserrat ExtraBold"/>
                <a:sym typeface="Montserrat ExtraBold"/>
              </a:rPr>
              <a:t>PROBLEMS WE ENCOUNTERED :</a:t>
            </a:r>
            <a:endParaRPr sz="2900">
              <a:solidFill>
                <a:srgbClr val="D3B261"/>
              </a:solidFill>
              <a:latin typeface="Montserrat ExtraBold"/>
              <a:ea typeface="Montserrat ExtraBold"/>
              <a:cs typeface="Montserrat ExtraBold"/>
              <a:sym typeface="Montserrat ExtraBold"/>
            </a:endParaRPr>
          </a:p>
        </p:txBody>
      </p:sp>
      <p:sp>
        <p:nvSpPr>
          <p:cNvPr id="103" name="Google Shape;103;p18"/>
          <p:cNvSpPr txBox="1"/>
          <p:nvPr/>
        </p:nvSpPr>
        <p:spPr>
          <a:xfrm>
            <a:off x="580150" y="3239825"/>
            <a:ext cx="46425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Brand name inconsistencies</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Other lawyers showing for the same address.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The address is at a shared office space</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Possum filter in the same building</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pic>
        <p:nvPicPr>
          <p:cNvPr id="104" name="Google Shape;104;p18"/>
          <p:cNvPicPr preferRelativeResize="0"/>
          <p:nvPr/>
        </p:nvPicPr>
        <p:blipFill>
          <a:blip r:embed="rId5">
            <a:alphaModFix/>
          </a:blip>
          <a:stretch>
            <a:fillRect/>
          </a:stretch>
        </p:blipFill>
        <p:spPr>
          <a:xfrm>
            <a:off x="401868" y="3359643"/>
            <a:ext cx="178275" cy="178300"/>
          </a:xfrm>
          <a:prstGeom prst="rect">
            <a:avLst/>
          </a:prstGeom>
          <a:noFill/>
          <a:ln>
            <a:noFill/>
          </a:ln>
        </p:spPr>
      </p:pic>
      <p:pic>
        <p:nvPicPr>
          <p:cNvPr id="105" name="Google Shape;105;p18"/>
          <p:cNvPicPr preferRelativeResize="0"/>
          <p:nvPr/>
        </p:nvPicPr>
        <p:blipFill>
          <a:blip r:embed="rId5">
            <a:alphaModFix/>
          </a:blip>
          <a:stretch>
            <a:fillRect/>
          </a:stretch>
        </p:blipFill>
        <p:spPr>
          <a:xfrm>
            <a:off x="401868" y="3778043"/>
            <a:ext cx="178275" cy="178300"/>
          </a:xfrm>
          <a:prstGeom prst="rect">
            <a:avLst/>
          </a:prstGeom>
          <a:noFill/>
          <a:ln>
            <a:noFill/>
          </a:ln>
        </p:spPr>
      </p:pic>
      <p:pic>
        <p:nvPicPr>
          <p:cNvPr id="106" name="Google Shape;106;p18"/>
          <p:cNvPicPr preferRelativeResize="0"/>
          <p:nvPr/>
        </p:nvPicPr>
        <p:blipFill>
          <a:blip r:embed="rId5">
            <a:alphaModFix/>
          </a:blip>
          <a:stretch>
            <a:fillRect/>
          </a:stretch>
        </p:blipFill>
        <p:spPr>
          <a:xfrm>
            <a:off x="401868" y="4415668"/>
            <a:ext cx="178275" cy="178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1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12" name="Google Shape;112;p19"/>
          <p:cNvPicPr preferRelativeResize="0"/>
          <p:nvPr/>
        </p:nvPicPr>
        <p:blipFill>
          <a:blip r:embed="rId4">
            <a:alphaModFix/>
          </a:blip>
          <a:stretch>
            <a:fillRect/>
          </a:stretch>
        </p:blipFill>
        <p:spPr>
          <a:xfrm>
            <a:off x="203450" y="152400"/>
            <a:ext cx="1255025" cy="713925"/>
          </a:xfrm>
          <a:prstGeom prst="rect">
            <a:avLst/>
          </a:prstGeom>
          <a:noFill/>
          <a:ln>
            <a:noFill/>
          </a:ln>
        </p:spPr>
      </p:pic>
      <p:sp>
        <p:nvSpPr>
          <p:cNvPr id="113" name="Google Shape;113;p19"/>
          <p:cNvSpPr txBox="1"/>
          <p:nvPr/>
        </p:nvSpPr>
        <p:spPr>
          <a:xfrm>
            <a:off x="5771100" y="1109075"/>
            <a:ext cx="3372900" cy="375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To complete all this work,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we decided on an aggressive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plan</a:t>
            </a:r>
            <a:r>
              <a:rPr b="1" lang="en" sz="1450">
                <a:solidFill>
                  <a:srgbClr val="D3B261"/>
                </a:solidFill>
                <a:latin typeface="Montserrat"/>
                <a:ea typeface="Montserrat"/>
                <a:cs typeface="Montserrat"/>
                <a:sym typeface="Montserrat"/>
              </a:rPr>
              <a:t> MONTHLY GBP SEO</a:t>
            </a:r>
            <a:r>
              <a:rPr lang="en" sz="1450">
                <a:solidFill>
                  <a:schemeClr val="lt1"/>
                </a:solidFill>
                <a:latin typeface="Montserrat Medium"/>
                <a:ea typeface="Montserrat Medium"/>
                <a:cs typeface="Montserrat Medium"/>
                <a:sym typeface="Montserrat Medium"/>
              </a:rPr>
              <a:t> campaign in order to tackle as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many areas as possible.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Our success proved this higher</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campaign level to be the right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Approach - you get what you pay for in SEO…</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We completed the NAP, GMB,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and Location Page Audit in the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first month and added the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450">
                <a:solidFill>
                  <a:schemeClr val="lt1"/>
                </a:solidFill>
                <a:latin typeface="Montserrat Medium"/>
                <a:ea typeface="Montserrat Medium"/>
                <a:cs typeface="Montserrat Medium"/>
                <a:sym typeface="Montserrat Medium"/>
              </a:rPr>
              <a:t>campaign to our trackers.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4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45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20"/>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119" name="Google Shape;119;p20"/>
          <p:cNvPicPr preferRelativeResize="0"/>
          <p:nvPr/>
        </p:nvPicPr>
        <p:blipFill>
          <a:blip r:embed="rId4">
            <a:alphaModFix/>
          </a:blip>
          <a:stretch>
            <a:fillRect/>
          </a:stretch>
        </p:blipFill>
        <p:spPr>
          <a:xfrm>
            <a:off x="203450" y="152400"/>
            <a:ext cx="1255025" cy="713925"/>
          </a:xfrm>
          <a:prstGeom prst="rect">
            <a:avLst/>
          </a:prstGeom>
          <a:noFill/>
          <a:ln>
            <a:noFill/>
          </a:ln>
        </p:spPr>
      </p:pic>
      <p:sp>
        <p:nvSpPr>
          <p:cNvPr id="120" name="Google Shape;120;p20"/>
          <p:cNvSpPr txBox="1"/>
          <p:nvPr/>
        </p:nvSpPr>
        <p:spPr>
          <a:xfrm>
            <a:off x="2082175" y="309450"/>
            <a:ext cx="6817200" cy="1765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300">
                <a:solidFill>
                  <a:schemeClr val="lt1"/>
                </a:solidFill>
                <a:latin typeface="Montserrat Medium"/>
                <a:ea typeface="Montserrat Medium"/>
                <a:cs typeface="Montserrat Medium"/>
                <a:sym typeface="Montserrat Medium"/>
              </a:rPr>
              <a:t>GeoGrids previously showing very minimal visibility, had now secured map pack positions in the majority of the grids. This was a</a:t>
            </a:r>
            <a:r>
              <a:rPr lang="en" sz="1300">
                <a:solidFill>
                  <a:schemeClr val="lt1"/>
                </a:solidFill>
                <a:latin typeface="Montserrat Medium"/>
                <a:ea typeface="Montserrat Medium"/>
                <a:cs typeface="Montserrat Medium"/>
                <a:sym typeface="Montserrat Medium"/>
              </a:rPr>
              <a:t>fter completing only 5 months of our highest </a:t>
            </a:r>
            <a:r>
              <a:rPr b="1" lang="en" sz="1300">
                <a:solidFill>
                  <a:srgbClr val="D3B261"/>
                </a:solidFill>
                <a:latin typeface="Montserrat"/>
                <a:ea typeface="Montserrat"/>
                <a:cs typeface="Montserrat"/>
                <a:sym typeface="Montserrat"/>
              </a:rPr>
              <a:t>Monthly GBP Campaign</a:t>
            </a:r>
            <a:r>
              <a:rPr lang="en" sz="1300">
                <a:solidFill>
                  <a:schemeClr val="lt1"/>
                </a:solidFill>
                <a:latin typeface="Montserrat Medium"/>
                <a:ea typeface="Montserrat Medium"/>
                <a:cs typeface="Montserrat Medium"/>
                <a:sym typeface="Montserrat Medium"/>
              </a:rPr>
              <a:t>. </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rPr lang="en" sz="1300">
                <a:solidFill>
                  <a:schemeClr val="lt1"/>
                </a:solidFill>
                <a:latin typeface="Montserrat Medium"/>
                <a:ea typeface="Montserrat Medium"/>
                <a:cs typeface="Montserrat Medium"/>
                <a:sym typeface="Montserrat Medium"/>
              </a:rPr>
              <a:t>We </a:t>
            </a:r>
            <a:r>
              <a:rPr lang="en" sz="1300">
                <a:solidFill>
                  <a:schemeClr val="lt1"/>
                </a:solidFill>
                <a:latin typeface="Montserrat Medium"/>
                <a:ea typeface="Montserrat Medium"/>
                <a:cs typeface="Montserrat Medium"/>
                <a:sym typeface="Montserrat Medium"/>
              </a:rPr>
              <a:t>compare the baseline &amp; update GeoGrids below for 5 different keywords. We have blurred out some of the information to protect the client’s </a:t>
            </a:r>
            <a:r>
              <a:rPr lang="en" sz="1300">
                <a:solidFill>
                  <a:schemeClr val="lt1"/>
                </a:solidFill>
                <a:latin typeface="Montserrat Medium"/>
                <a:ea typeface="Montserrat Medium"/>
                <a:cs typeface="Montserrat Medium"/>
                <a:sym typeface="Montserrat Medium"/>
              </a:rPr>
              <a:t>identity</a:t>
            </a:r>
            <a:r>
              <a:rPr lang="en" sz="1300">
                <a:solidFill>
                  <a:schemeClr val="lt1"/>
                </a:solidFill>
                <a:latin typeface="Montserrat Medium"/>
                <a:ea typeface="Montserrat Medium"/>
                <a:cs typeface="Montserrat Medium"/>
                <a:sym typeface="Montserrat Medium"/>
              </a:rPr>
              <a:t>.</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pic>
        <p:nvPicPr>
          <p:cNvPr id="121" name="Google Shape;121;p20"/>
          <p:cNvPicPr preferRelativeResize="0"/>
          <p:nvPr/>
        </p:nvPicPr>
        <p:blipFill>
          <a:blip r:embed="rId5">
            <a:alphaModFix/>
          </a:blip>
          <a:stretch>
            <a:fillRect/>
          </a:stretch>
        </p:blipFill>
        <p:spPr>
          <a:xfrm>
            <a:off x="122188" y="2125903"/>
            <a:ext cx="8899623" cy="2931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2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27" name="Google Shape;127;p21"/>
          <p:cNvPicPr preferRelativeResize="0"/>
          <p:nvPr/>
        </p:nvPicPr>
        <p:blipFill>
          <a:blip r:embed="rId4">
            <a:alphaModFix/>
          </a:blip>
          <a:stretch>
            <a:fillRect/>
          </a:stretch>
        </p:blipFill>
        <p:spPr>
          <a:xfrm>
            <a:off x="203450" y="152400"/>
            <a:ext cx="1255025" cy="713925"/>
          </a:xfrm>
          <a:prstGeom prst="rect">
            <a:avLst/>
          </a:prstGeom>
          <a:noFill/>
          <a:ln>
            <a:noFill/>
          </a:ln>
        </p:spPr>
      </p:pic>
      <p:sp>
        <p:nvSpPr>
          <p:cNvPr id="128" name="Google Shape;128;p21"/>
          <p:cNvSpPr txBox="1"/>
          <p:nvPr/>
        </p:nvSpPr>
        <p:spPr>
          <a:xfrm>
            <a:off x="435775" y="4068300"/>
            <a:ext cx="8314800" cy="1181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300">
                <a:solidFill>
                  <a:schemeClr val="lt1"/>
                </a:solidFill>
                <a:latin typeface="Montserrat Medium"/>
                <a:ea typeface="Montserrat Medium"/>
                <a:cs typeface="Montserrat Medium"/>
                <a:sym typeface="Montserrat Medium"/>
              </a:rPr>
              <a:t>Because of the improved </a:t>
            </a:r>
            <a:r>
              <a:rPr lang="en" sz="1300">
                <a:solidFill>
                  <a:schemeClr val="lt1"/>
                </a:solidFill>
                <a:latin typeface="Montserrat Medium"/>
                <a:ea typeface="Montserrat Medium"/>
                <a:cs typeface="Montserrat Medium"/>
                <a:sym typeface="Montserrat Medium"/>
              </a:rPr>
              <a:t>visibility</a:t>
            </a:r>
            <a:r>
              <a:rPr lang="en" sz="1300">
                <a:solidFill>
                  <a:schemeClr val="lt1"/>
                </a:solidFill>
                <a:latin typeface="Montserrat Medium"/>
                <a:ea typeface="Montserrat Medium"/>
                <a:cs typeface="Montserrat Medium"/>
                <a:sym typeface="Montserrat Medium"/>
              </a:rPr>
              <a:t> shown in above grids, we saw significant </a:t>
            </a:r>
            <a:r>
              <a:rPr b="1" lang="en" sz="1600">
                <a:solidFill>
                  <a:srgbClr val="D3B261"/>
                </a:solidFill>
                <a:latin typeface="Montserrat"/>
                <a:ea typeface="Montserrat"/>
                <a:cs typeface="Montserrat"/>
                <a:sym typeface="Montserrat"/>
              </a:rPr>
              <a:t>IMPROVEMENT IN ALL ENGAGEMENT TYPES</a:t>
            </a:r>
            <a:r>
              <a:rPr lang="en" sz="1300">
                <a:solidFill>
                  <a:schemeClr val="lt1"/>
                </a:solidFill>
                <a:latin typeface="Montserrat Medium"/>
                <a:ea typeface="Montserrat Medium"/>
                <a:cs typeface="Montserrat Medium"/>
                <a:sym typeface="Montserrat Medium"/>
              </a:rPr>
              <a:t> from the baseline. </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rPr lang="en" sz="1300">
                <a:solidFill>
                  <a:schemeClr val="lt1"/>
                </a:solidFill>
                <a:latin typeface="Montserrat Medium"/>
                <a:ea typeface="Montserrat Medium"/>
                <a:cs typeface="Montserrat Medium"/>
                <a:sym typeface="Montserrat Medium"/>
              </a:rPr>
              <a:t>This brought in an influx of leads and clients for their business</a:t>
            </a:r>
            <a:endParaRPr sz="1300">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pic>
        <p:nvPicPr>
          <p:cNvPr id="129" name="Google Shape;129;p21"/>
          <p:cNvPicPr preferRelativeResize="0"/>
          <p:nvPr/>
        </p:nvPicPr>
        <p:blipFill>
          <a:blip r:embed="rId5">
            <a:alphaModFix/>
          </a:blip>
          <a:stretch>
            <a:fillRect/>
          </a:stretch>
        </p:blipFill>
        <p:spPr>
          <a:xfrm>
            <a:off x="435775" y="1038900"/>
            <a:ext cx="4160981" cy="1387925"/>
          </a:xfrm>
          <a:prstGeom prst="rect">
            <a:avLst/>
          </a:prstGeom>
          <a:noFill/>
          <a:ln>
            <a:noFill/>
          </a:ln>
        </p:spPr>
      </p:pic>
      <p:pic>
        <p:nvPicPr>
          <p:cNvPr id="130" name="Google Shape;130;p21"/>
          <p:cNvPicPr preferRelativeResize="0"/>
          <p:nvPr/>
        </p:nvPicPr>
        <p:blipFill>
          <a:blip r:embed="rId6">
            <a:alphaModFix/>
          </a:blip>
          <a:stretch>
            <a:fillRect/>
          </a:stretch>
        </p:blipFill>
        <p:spPr>
          <a:xfrm>
            <a:off x="4712774" y="1068238"/>
            <a:ext cx="3995451" cy="1329260"/>
          </a:xfrm>
          <a:prstGeom prst="rect">
            <a:avLst/>
          </a:prstGeom>
          <a:noFill/>
          <a:ln>
            <a:noFill/>
          </a:ln>
        </p:spPr>
      </p:pic>
      <p:pic>
        <p:nvPicPr>
          <p:cNvPr id="131" name="Google Shape;131;p21"/>
          <p:cNvPicPr preferRelativeResize="0"/>
          <p:nvPr/>
        </p:nvPicPr>
        <p:blipFill>
          <a:blip r:embed="rId7">
            <a:alphaModFix/>
          </a:blip>
          <a:stretch>
            <a:fillRect/>
          </a:stretch>
        </p:blipFill>
        <p:spPr>
          <a:xfrm>
            <a:off x="435776" y="2513225"/>
            <a:ext cx="4160975" cy="1388843"/>
          </a:xfrm>
          <a:prstGeom prst="rect">
            <a:avLst/>
          </a:prstGeom>
          <a:noFill/>
          <a:ln>
            <a:noFill/>
          </a:ln>
        </p:spPr>
      </p:pic>
      <p:pic>
        <p:nvPicPr>
          <p:cNvPr id="132" name="Google Shape;132;p21"/>
          <p:cNvPicPr preferRelativeResize="0"/>
          <p:nvPr/>
        </p:nvPicPr>
        <p:blipFill>
          <a:blip r:embed="rId8">
            <a:alphaModFix/>
          </a:blip>
          <a:stretch>
            <a:fillRect/>
          </a:stretch>
        </p:blipFill>
        <p:spPr>
          <a:xfrm>
            <a:off x="4686253" y="2513228"/>
            <a:ext cx="4048493" cy="1388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2"/>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138" name="Google Shape;138;p22"/>
          <p:cNvPicPr preferRelativeResize="0"/>
          <p:nvPr/>
        </p:nvPicPr>
        <p:blipFill>
          <a:blip r:embed="rId4">
            <a:alphaModFix/>
          </a:blip>
          <a:stretch>
            <a:fillRect/>
          </a:stretch>
        </p:blipFill>
        <p:spPr>
          <a:xfrm>
            <a:off x="203450" y="152400"/>
            <a:ext cx="1255025" cy="713925"/>
          </a:xfrm>
          <a:prstGeom prst="rect">
            <a:avLst/>
          </a:prstGeom>
          <a:noFill/>
          <a:ln>
            <a:noFill/>
          </a:ln>
        </p:spPr>
      </p:pic>
      <p:pic>
        <p:nvPicPr>
          <p:cNvPr id="139" name="Google Shape;139;p22"/>
          <p:cNvPicPr preferRelativeResize="0"/>
          <p:nvPr/>
        </p:nvPicPr>
        <p:blipFill>
          <a:blip r:embed="rId5">
            <a:alphaModFix/>
          </a:blip>
          <a:stretch>
            <a:fillRect/>
          </a:stretch>
        </p:blipFill>
        <p:spPr>
          <a:xfrm>
            <a:off x="337750" y="1025075"/>
            <a:ext cx="8463600" cy="2821200"/>
          </a:xfrm>
          <a:prstGeom prst="rect">
            <a:avLst/>
          </a:prstGeom>
          <a:noFill/>
          <a:ln>
            <a:noFill/>
          </a:ln>
        </p:spPr>
      </p:pic>
      <p:sp>
        <p:nvSpPr>
          <p:cNvPr id="140" name="Google Shape;140;p22"/>
          <p:cNvSpPr txBox="1"/>
          <p:nvPr/>
        </p:nvSpPr>
        <p:spPr>
          <a:xfrm>
            <a:off x="2361675" y="331525"/>
            <a:ext cx="7377900" cy="905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600">
                <a:solidFill>
                  <a:srgbClr val="D3B261"/>
                </a:solidFill>
                <a:latin typeface="Montserrat ExtraBold"/>
                <a:ea typeface="Montserrat ExtraBold"/>
                <a:cs typeface="Montserrat ExtraBold"/>
                <a:sym typeface="Montserrat ExtraBold"/>
              </a:rPr>
              <a:t>WHAT’S NEXT FOR THE CAMPAIGN?</a:t>
            </a:r>
            <a:endParaRPr sz="26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600">
              <a:solidFill>
                <a:srgbClr val="D3B261"/>
              </a:solidFill>
              <a:latin typeface="Montserrat ExtraBold"/>
              <a:ea typeface="Montserrat ExtraBold"/>
              <a:cs typeface="Montserrat ExtraBold"/>
              <a:sym typeface="Montserrat ExtraBold"/>
            </a:endParaRPr>
          </a:p>
        </p:txBody>
      </p:sp>
      <p:sp>
        <p:nvSpPr>
          <p:cNvPr id="141" name="Google Shape;141;p22"/>
          <p:cNvSpPr txBox="1"/>
          <p:nvPr/>
        </p:nvSpPr>
        <p:spPr>
          <a:xfrm>
            <a:off x="337750" y="3988475"/>
            <a:ext cx="8463600" cy="1391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chemeClr val="lt1"/>
                </a:solidFill>
                <a:latin typeface="Montserrat Medium"/>
                <a:ea typeface="Montserrat Medium"/>
                <a:cs typeface="Montserrat Medium"/>
                <a:sym typeface="Montserrat Medium"/>
              </a:rPr>
              <a:t>Moving forward, we will work on targeting broad-term keywords, adding other keywords </a:t>
            </a:r>
            <a:endParaRPr>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rPr lang="en">
                <a:solidFill>
                  <a:schemeClr val="lt1"/>
                </a:solidFill>
                <a:latin typeface="Montserrat Medium"/>
                <a:ea typeface="Montserrat Medium"/>
                <a:cs typeface="Montserrat Medium"/>
                <a:sym typeface="Montserrat Medium"/>
              </a:rPr>
              <a:t>to the mix to expand visibility, increasing the radius coverage, monitoring the results, and </a:t>
            </a:r>
            <a:endParaRPr>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rPr lang="en">
                <a:solidFill>
                  <a:schemeClr val="lt1"/>
                </a:solidFill>
                <a:latin typeface="Montserrat Medium"/>
                <a:ea typeface="Montserrat Medium"/>
                <a:cs typeface="Montserrat Medium"/>
                <a:sym typeface="Montserrat Medium"/>
              </a:rPr>
              <a:t>then start targeting a new set of highly-competitive keywords and updating the results.</a:t>
            </a:r>
            <a:endParaRPr>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ctr">
              <a:lnSpc>
                <a:spcPct val="115000"/>
              </a:lnSpc>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3"/>
          <p:cNvPicPr preferRelativeResize="0"/>
          <p:nvPr/>
        </p:nvPicPr>
        <p:blipFill>
          <a:blip r:embed="rId3">
            <a:alphaModFix/>
          </a:blip>
          <a:stretch>
            <a:fillRect/>
          </a:stretch>
        </p:blipFill>
        <p:spPr>
          <a:xfrm>
            <a:off x="0" y="0"/>
            <a:ext cx="9144000" cy="5143489"/>
          </a:xfrm>
          <a:prstGeom prst="rect">
            <a:avLst/>
          </a:prstGeom>
          <a:noFill/>
          <a:ln>
            <a:noFill/>
          </a:ln>
        </p:spPr>
      </p:pic>
      <p:pic>
        <p:nvPicPr>
          <p:cNvPr id="147" name="Google Shape;147;p23"/>
          <p:cNvPicPr preferRelativeResize="0"/>
          <p:nvPr/>
        </p:nvPicPr>
        <p:blipFill>
          <a:blip r:embed="rId4">
            <a:alphaModFix/>
          </a:blip>
          <a:stretch>
            <a:fillRect/>
          </a:stretch>
        </p:blipFill>
        <p:spPr>
          <a:xfrm>
            <a:off x="203450" y="152400"/>
            <a:ext cx="1255025" cy="713925"/>
          </a:xfrm>
          <a:prstGeom prst="rect">
            <a:avLst/>
          </a:prstGeom>
          <a:noFill/>
          <a:ln>
            <a:noFill/>
          </a:ln>
        </p:spPr>
      </p:pic>
      <p:sp>
        <p:nvSpPr>
          <p:cNvPr id="148" name="Google Shape;148;p23"/>
          <p:cNvSpPr txBox="1"/>
          <p:nvPr/>
        </p:nvSpPr>
        <p:spPr>
          <a:xfrm>
            <a:off x="294175" y="1480450"/>
            <a:ext cx="5669700" cy="1182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WANT RESULT LIKE THIS?</a:t>
            </a:r>
            <a:endParaRPr sz="24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4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2400">
              <a:solidFill>
                <a:srgbClr val="D3B261"/>
              </a:solidFill>
              <a:latin typeface="Montserrat ExtraBold"/>
              <a:ea typeface="Montserrat ExtraBold"/>
              <a:cs typeface="Montserrat ExtraBold"/>
              <a:sym typeface="Montserrat ExtraBold"/>
            </a:endParaRPr>
          </a:p>
        </p:txBody>
      </p:sp>
      <p:sp>
        <p:nvSpPr>
          <p:cNvPr id="149" name="Google Shape;149;p23"/>
          <p:cNvSpPr txBox="1"/>
          <p:nvPr/>
        </p:nvSpPr>
        <p:spPr>
          <a:xfrm>
            <a:off x="294175" y="1941900"/>
            <a:ext cx="42213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To get a clear guide on what campaign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type is right for your client, please check out our </a:t>
            </a:r>
            <a:r>
              <a:rPr lang="en">
                <a:solidFill>
                  <a:srgbClr val="D3B261"/>
                </a:solidFill>
                <a:latin typeface="Montserrat Medium"/>
                <a:ea typeface="Montserrat Medium"/>
                <a:cs typeface="Montserrat Medium"/>
                <a:sym typeface="Montserrat Medium"/>
              </a:rPr>
              <a:t>Free Campaign Recommendations</a:t>
            </a:r>
            <a:r>
              <a:rPr lang="en">
                <a:solidFill>
                  <a:schemeClr val="lt1"/>
                </a:solidFill>
                <a:latin typeface="Montserrat Medium"/>
                <a:ea typeface="Montserrat Medium"/>
                <a:cs typeface="Montserrat Medium"/>
                <a:sym typeface="Montserrat Medium"/>
              </a:rPr>
              <a:t> or reach out to us directly at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D3B261"/>
                </a:solidFill>
                <a:latin typeface="Montserrat Medium"/>
                <a:ea typeface="Montserrat Medium"/>
                <a:cs typeface="Montserrat Medium"/>
                <a:sym typeface="Montserrat Medium"/>
              </a:rPr>
              <a:t>{your email}</a:t>
            </a:r>
            <a:r>
              <a:rPr lang="en">
                <a:solidFill>
                  <a:schemeClr val="lt1"/>
                </a:solidFill>
                <a:latin typeface="Montserrat Medium"/>
                <a:ea typeface="Montserrat Medium"/>
                <a:cs typeface="Montserrat Medium"/>
                <a:sym typeface="Montserrat Medium"/>
              </a:rPr>
              <a:t>. We can review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your business’s specific situation and make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personalized recommendations based on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what we find. This ensures you are using</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the proper campaigns and achieve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chemeClr val="lt1"/>
                </a:solidFill>
                <a:latin typeface="Montserrat Medium"/>
                <a:ea typeface="Montserrat Medium"/>
                <a:cs typeface="Montserrat Medium"/>
                <a:sym typeface="Montserrat Medium"/>
              </a:rPr>
              <a:t>maximum results.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