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Montserrat SemiBold"/>
      <p:regular r:id="rId17"/>
      <p:bold r:id="rId18"/>
      <p:italic r:id="rId19"/>
      <p:boldItalic r:id="rId20"/>
    </p:embeddedFont>
    <p:embeddedFont>
      <p:font typeface="Poppins"/>
      <p:regular r:id="rId21"/>
      <p:bold r:id="rId22"/>
      <p:italic r:id="rId23"/>
      <p:boldItalic r:id="rId24"/>
    </p:embeddedFont>
    <p:embeddedFont>
      <p:font typeface="Montserrat"/>
      <p:regular r:id="rId25"/>
      <p:bold r:id="rId26"/>
      <p:italic r:id="rId27"/>
      <p:boldItalic r:id="rId28"/>
    </p:embeddedFont>
    <p:embeddedFont>
      <p:font typeface="Montserrat Medium"/>
      <p:regular r:id="rId29"/>
      <p:bold r:id="rId30"/>
      <p:italic r:id="rId31"/>
      <p:boldItalic r:id="rId32"/>
    </p:embeddedFont>
    <p:embeddedFont>
      <p:font typeface="Montserrat ExtraBold"/>
      <p:bold r:id="rId33"/>
      <p:boldItalic r:id="rId34"/>
    </p:embeddedFont>
    <p:embeddedFont>
      <p:font typeface="Poppins ExtraBold"/>
      <p:bold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SemiBold-boldItalic.fntdata"/><Relationship Id="rId22" Type="http://schemas.openxmlformats.org/officeDocument/2006/relationships/font" Target="fonts/Poppins-bold.fntdata"/><Relationship Id="rId21" Type="http://schemas.openxmlformats.org/officeDocument/2006/relationships/font" Target="fonts/Poppins-regular.fntdata"/><Relationship Id="rId24" Type="http://schemas.openxmlformats.org/officeDocument/2006/relationships/font" Target="fonts/Poppins-boldItalic.fntdata"/><Relationship Id="rId23" Type="http://schemas.openxmlformats.org/officeDocument/2006/relationships/font" Target="fonts/Poppi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bold.fntdata"/><Relationship Id="rId25" Type="http://schemas.openxmlformats.org/officeDocument/2006/relationships/font" Target="fonts/Montserrat-regular.fntdata"/><Relationship Id="rId28" Type="http://schemas.openxmlformats.org/officeDocument/2006/relationships/font" Target="fonts/Montserrat-boldItalic.fntdata"/><Relationship Id="rId27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Medium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Medium-italic.fntdata"/><Relationship Id="rId30" Type="http://schemas.openxmlformats.org/officeDocument/2006/relationships/font" Target="fonts/MontserratMedium-bold.fntdata"/><Relationship Id="rId11" Type="http://schemas.openxmlformats.org/officeDocument/2006/relationships/slide" Target="slides/slide6.xml"/><Relationship Id="rId33" Type="http://schemas.openxmlformats.org/officeDocument/2006/relationships/font" Target="fonts/MontserratExtraBold-bold.fntdata"/><Relationship Id="rId10" Type="http://schemas.openxmlformats.org/officeDocument/2006/relationships/slide" Target="slides/slide5.xml"/><Relationship Id="rId32" Type="http://schemas.openxmlformats.org/officeDocument/2006/relationships/font" Target="fonts/MontserratMedium-boldItalic.fntdata"/><Relationship Id="rId13" Type="http://schemas.openxmlformats.org/officeDocument/2006/relationships/slide" Target="slides/slide8.xml"/><Relationship Id="rId35" Type="http://schemas.openxmlformats.org/officeDocument/2006/relationships/font" Target="fonts/PoppinsExtraBold-bold.fntdata"/><Relationship Id="rId12" Type="http://schemas.openxmlformats.org/officeDocument/2006/relationships/slide" Target="slides/slide7.xml"/><Relationship Id="rId34" Type="http://schemas.openxmlformats.org/officeDocument/2006/relationships/font" Target="fonts/MontserratExtraBold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PoppinsExtraBold-boldItalic.fntdata"/><Relationship Id="rId17" Type="http://schemas.openxmlformats.org/officeDocument/2006/relationships/font" Target="fonts/MontserratSemiBold-regular.fntdata"/><Relationship Id="rId16" Type="http://schemas.openxmlformats.org/officeDocument/2006/relationships/slide" Target="slides/slide11.xml"/><Relationship Id="rId19" Type="http://schemas.openxmlformats.org/officeDocument/2006/relationships/font" Target="fonts/MontserratSemiBold-italic.fntdata"/><Relationship Id="rId1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de677550d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de677550d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de677550da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de677550da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de677550da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de677550d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de677550d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de677550d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deb97b9c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deb97b9c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deb97b9c8f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deb97b9c8f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deb97b9c8f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deb97b9c8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deb97b9c8f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deb97b9c8f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deb97b9c8f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deb97b9c8f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e12c8ed66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e12c8ed66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0" cy="5143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375650" y="3932650"/>
            <a:ext cx="6392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oppins"/>
                <a:ea typeface="Poppins"/>
                <a:cs typeface="Poppins"/>
                <a:sym typeface="Poppins"/>
              </a:rPr>
              <a:t>The Exact Changes We Made To</a:t>
            </a:r>
            <a:endParaRPr b="1" sz="26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924475" y="4302550"/>
            <a:ext cx="7254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Poppins ExtraBold"/>
                <a:ea typeface="Poppins ExtraBold"/>
                <a:cs typeface="Poppins ExtraBold"/>
                <a:sym typeface="Poppins ExtraBold"/>
              </a:rPr>
              <a:t>UNFILTER A 'STUCK’ GMB LISTING</a:t>
            </a:r>
            <a:endParaRPr sz="3200"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690650" y="1313400"/>
            <a:ext cx="5865600" cy="25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he locksmith space can be especially tedious from a GMB perspective. Verification aside, </a:t>
            </a:r>
            <a:r>
              <a:rPr lang="en" sz="15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EVEN LEGITIMATE LISTINGS CAN SUSPEND ANY TIME</a:t>
            </a: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causing you to re-verify with Google through their painful support process. It’s a nightmare to deal with… </a:t>
            </a:r>
            <a:endParaRPr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Knowing the </a:t>
            </a:r>
            <a:r>
              <a:rPr b="1"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most efficient process</a:t>
            </a: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to overcome filtering will reduce your listing’s downtime - and avoid lost revenue.</a:t>
            </a:r>
            <a:endParaRPr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" y="0"/>
            <a:ext cx="914404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901050" y="1149425"/>
            <a:ext cx="73419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Issue numero uno was the situation we had with this client specifically…</a:t>
            </a:r>
            <a:endParaRPr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business had two verified listings in the same city - both were filtered. Their organic visibility was also low, adding to the already challenging issues.</a:t>
            </a:r>
            <a:endParaRPr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3635825" y="2296725"/>
            <a:ext cx="5165700" cy="22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Pull the GMBs out of the filter that was keeping the listings in limbo and not eligible to show up in the three pack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Once the listings weren’t being filtered we needed to rank them for commercial queries that generate profitable calls.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Last, but certainly not least, we needed to increase their organic visibility to bring in even more leads.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3423850" y="2296725"/>
            <a:ext cx="392400" cy="17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1.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2.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3.</a:t>
            </a:r>
            <a:endParaRPr sz="13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944850" y="685575"/>
            <a:ext cx="7254300" cy="6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How to Overcoming Filtering</a:t>
            </a:r>
            <a:endParaRPr sz="3100">
              <a:solidFill>
                <a:schemeClr val="dk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/>
        </p:nvSpPr>
        <p:spPr>
          <a:xfrm>
            <a:off x="4747050" y="3776150"/>
            <a:ext cx="39639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significant progress we made within the first two months demonstrated the efficacy of our strategy. The client was also extremely happy, because these rankings translated into an impressive </a:t>
            </a:r>
            <a:r>
              <a:rPr b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INCREASE IN PHONE CALLS</a:t>
            </a:r>
            <a:r>
              <a:rPr lang="en" sz="11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sz="1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1295225" y="108750"/>
            <a:ext cx="7366200" cy="9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Poppins ExtraBold"/>
                <a:ea typeface="Poppins ExtraBold"/>
                <a:cs typeface="Poppins ExtraBold"/>
                <a:sym typeface="Poppins ExtraBold"/>
              </a:rPr>
              <a:t>AFTER APPROX</a:t>
            </a:r>
            <a:r>
              <a:rPr lang="en" sz="2900">
                <a:latin typeface="Poppins ExtraBold"/>
                <a:ea typeface="Poppins ExtraBold"/>
                <a:cs typeface="Poppins ExtraBold"/>
                <a:sym typeface="Poppins ExtraBold"/>
              </a:rPr>
              <a:t>IMATELY</a:t>
            </a:r>
            <a:r>
              <a:rPr lang="en" sz="2900">
                <a:latin typeface="Poppins ExtraBold"/>
                <a:ea typeface="Poppins ExtraBold"/>
                <a:cs typeface="Poppins ExtraBold"/>
                <a:sym typeface="Poppins ExtraBold"/>
              </a:rPr>
              <a:t> TWO MONTHS,</a:t>
            </a:r>
            <a:endParaRPr sz="2900"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THESE WERE</a:t>
            </a:r>
            <a:r>
              <a:rPr lang="en" sz="29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OUR RESULTS…</a:t>
            </a:r>
            <a:endParaRPr sz="2900"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/>
        </p:nvSpPr>
        <p:spPr>
          <a:xfrm>
            <a:off x="944850" y="696900"/>
            <a:ext cx="7254300" cy="10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MONTHLY LISTING ENGAGEMENTS</a:t>
            </a:r>
            <a:endParaRPr b="1" sz="3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AFTER FILTERING ISSUES SOLVED</a:t>
            </a:r>
            <a:endParaRPr b="1" sz="3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/>
        </p:nvSpPr>
        <p:spPr>
          <a:xfrm>
            <a:off x="328375" y="2128900"/>
            <a:ext cx="5385600" cy="17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Next, we needed to address the local 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cannibalization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Oftentimes, businesses accidentally over-optimize their website and listings. If you target areas with overlap, you’ll end up competing with yourself and dilute your brand’s visibility.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It’s an extremely common issue plaguing more service-based businesses than you would imagine! It’s a critical issue that must be addressed. 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213025" y="1142025"/>
            <a:ext cx="72543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100">
                <a:latin typeface="Poppins ExtraBold"/>
                <a:ea typeface="Poppins ExtraBold"/>
                <a:cs typeface="Poppins ExtraBold"/>
                <a:sym typeface="Poppins ExtraBold"/>
              </a:rPr>
              <a:t>LOCAL </a:t>
            </a:r>
            <a:r>
              <a:rPr lang="en" sz="3100">
                <a:latin typeface="Poppins ExtraBold"/>
                <a:ea typeface="Poppins ExtraBold"/>
                <a:cs typeface="Poppins ExtraBold"/>
                <a:sym typeface="Poppins ExtraBold"/>
              </a:rPr>
              <a:t>CANNIBALIZATION</a:t>
            </a:r>
            <a:endParaRPr sz="3100"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1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WILL KILL YOUR VISIBILITY</a:t>
            </a:r>
            <a:endParaRPr sz="3100"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293875" y="3735650"/>
            <a:ext cx="5420100" cy="13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When we took over this client the pages on the site looked like this:</a:t>
            </a:r>
            <a:endParaRPr b="1"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domain.com/locksmith-north-cityname</a:t>
            </a:r>
            <a:endParaRPr sz="11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domain.com/locksmith-south-cityname</a:t>
            </a:r>
            <a:endParaRPr sz="11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domain.com/locksmith-east-cityname</a:t>
            </a:r>
            <a:endParaRPr sz="11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domain.com/locksmith-west-cityname</a:t>
            </a:r>
            <a:endParaRPr sz="11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/>
          <p:nvPr/>
        </p:nvSpPr>
        <p:spPr>
          <a:xfrm>
            <a:off x="3583450" y="1103150"/>
            <a:ext cx="5345100" cy="37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4 hyper-local pages each had their own respective listing, which was the incorrect structure. Google hated that there was location overlap, leading to the </a:t>
            </a:r>
            <a:r>
              <a:rPr b="1" lang="en" sz="1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LISTINGS NOT BEING SHOWN IN MAPS</a:t>
            </a:r>
            <a:r>
              <a:rPr lang="en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We pointed all 4 listings to the main city page, instead of their corresponding pages. We still kept and optimized the 4 hyper-local pages, but linked them back to the main city page to better guide Google bots.</a:t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On-page was meticulously performed to </a:t>
            </a:r>
            <a:r>
              <a:rPr b="1" lang="en" sz="1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MAINTAIN THE JUICE AND GEO-RELEVANCE</a:t>
            </a:r>
            <a:r>
              <a:rPr lang="en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from other pages. After all, we want to fix the issues, not create new ones.</a:t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Lastly, it’s crucial Google knows each page is necessary and serving a very important purpose. If we do not indicate that these pages being broken up are conducive with a better user experience, then we will recreate cannibalization issues and our rankings could potentially suffer </a:t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3545725" y="231350"/>
            <a:ext cx="55038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100">
                <a:latin typeface="Poppins ExtraBold"/>
                <a:ea typeface="Poppins ExtraBold"/>
                <a:cs typeface="Poppins ExtraBold"/>
                <a:sym typeface="Poppins ExtraBold"/>
              </a:rPr>
              <a:t>HOW WE SOLVED OUR </a:t>
            </a:r>
            <a:endParaRPr sz="3100"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1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VISIBILITY </a:t>
            </a:r>
            <a:r>
              <a:rPr lang="en" sz="31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ISSUES…</a:t>
            </a:r>
            <a:endParaRPr sz="3100"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"/>
            <a:ext cx="9144000" cy="514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/>
          <p:nvPr/>
        </p:nvSpPr>
        <p:spPr>
          <a:xfrm>
            <a:off x="174150" y="1433275"/>
            <a:ext cx="3501000" cy="17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Poppins ExtraBold"/>
                <a:ea typeface="Poppins ExtraBold"/>
                <a:cs typeface="Poppins ExtraBold"/>
                <a:sym typeface="Poppins ExtraBold"/>
              </a:rPr>
              <a:t>AVOID FILTERED LISTINGS WITH SERVICE AREA RADIUS </a:t>
            </a:r>
            <a:endParaRPr sz="3200"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174150" y="3160675"/>
            <a:ext cx="72543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Poppins"/>
                <a:ea typeface="Poppins"/>
                <a:cs typeface="Poppins"/>
                <a:sym typeface="Poppins"/>
              </a:rPr>
              <a:t>Live And Die By The Radii</a:t>
            </a:r>
            <a:endParaRPr b="1"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3901300" y="1172350"/>
            <a:ext cx="4969500" cy="37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 improper service area radius can </a:t>
            </a:r>
            <a:r>
              <a:rPr b="1" lang="en" sz="14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COMPLETELY FILTER RANKINGS</a:t>
            </a: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if not setup correctly.</a:t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This business had multiple </a:t>
            </a: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listings with </a:t>
            </a: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overlapping service areas, which we have found to cause issues with filtering. We mitigated this by manually inputting the zip codes that each listing served, ensuring no 2 listings had the same zip code.</a:t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USING ZIP CODES FOR SERVICE AREAS </a:t>
            </a: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ia an important ingredient that helps us unstick listings. If you have multiple listings in the same metro, we highly recommend it. </a:t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Many service-based businesses want to hyper-target suburbs, but mistakenly end up creating clusters of listings with overlapping service areas. </a:t>
            </a:r>
            <a:r>
              <a:rPr i="1"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Don’t let filtering haunt your business! </a:t>
            </a:r>
            <a:endParaRPr i="1"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Use zip codes to overcome these obstacles and keep listings safe.</a:t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1"/>
          <p:cNvSpPr txBox="1"/>
          <p:nvPr/>
        </p:nvSpPr>
        <p:spPr>
          <a:xfrm>
            <a:off x="6381100" y="363800"/>
            <a:ext cx="26628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Do not forget schema and potentially taking your schema to the next level and adding objects like EIN#, founders, c-level executives, etc. These are the type of optimization activities that will pop knowledge graphs, increase brand authority, and help push local rankings.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We threw everything we could at this client minus a Wikipedia page. The team followed our GMB ranking guide to the word as far as the links we built and the optimization we did, with the addition of a few new tactics and the removal of a few as well. Stay tuned for our updated guide, coming soon.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1"/>
          <p:cNvSpPr txBox="1"/>
          <p:nvPr/>
        </p:nvSpPr>
        <p:spPr>
          <a:xfrm>
            <a:off x="2192350" y="942500"/>
            <a:ext cx="3852900" cy="3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 are preparing aftercare plans for our campaigns, an all-around knowledge base to help people bolster their campaigns. This will be laid out in much more detail there or even in a future entity building post, but taking the necessary steps to establish yourself as a real brand in the eyes of Google is the key to long term success in the SERPs.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This includes things like Wikipedia pages, Dun and Bradstreet listings, Better Business Bureau profiles, etc. GPS and In-Dash navigation system submissions which not only get you backlinks but having your business data accessible to GPS software like TomTom, Magellan, etc. increases the probability of you providing a better customer journey.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1914800" y="363800"/>
            <a:ext cx="48543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Poppins ExtraBold"/>
                <a:ea typeface="Poppins ExtraBold"/>
                <a:cs typeface="Poppins ExtraBold"/>
                <a:sym typeface="Poppins ExtraBold"/>
              </a:rPr>
              <a:t>BUILD BRAND, BABY!</a:t>
            </a:r>
            <a:endParaRPr sz="3200"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2"/>
          <p:cNvSpPr txBox="1"/>
          <p:nvPr/>
        </p:nvSpPr>
        <p:spPr>
          <a:xfrm>
            <a:off x="1278875" y="616700"/>
            <a:ext cx="64479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latin typeface="Poppins ExtraBold"/>
                <a:ea typeface="Poppins ExtraBold"/>
                <a:cs typeface="Poppins ExtraBold"/>
                <a:sym typeface="Poppins ExtraBold"/>
              </a:rPr>
              <a:t>DON’T SKIP OPTIMIZATION…</a:t>
            </a:r>
            <a:endParaRPr sz="3300"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174150" y="1552125"/>
            <a:ext cx="5248500" cy="25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Listing optimization might seem like a lackluster conclusion to un-filtering listings, but it’s one of the </a:t>
            </a:r>
            <a:r>
              <a:rPr b="1"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BIGGEST MISTAKES</a:t>
            </a:r>
            <a:r>
              <a:rPr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we see. While businesses focus on finding the magic solution to propel them up the SERPs, they overlook the basics that lay a strong SEO foundation. 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Don’t overlook </a:t>
            </a:r>
            <a:r>
              <a:rPr b="1"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CRITICAL ELEMENTS</a:t>
            </a:r>
            <a:r>
              <a:rPr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Make sure your listing descriptions are built out, the categories are correct, the listing is complete, etc. Always start with the basics and work up from there. You can’t build a strong house without a solid foundation…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74150" y="4000975"/>
            <a:ext cx="45450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This includes things like GMB posting, setting yourself up to get some reviews (keyword rich reviews are moving some needles at the moment), adding and optimizing images, etc. 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52" y="0"/>
            <a:ext cx="887300" cy="110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25" y="108751"/>
            <a:ext cx="613350" cy="8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 txBox="1"/>
          <p:nvPr/>
        </p:nvSpPr>
        <p:spPr>
          <a:xfrm>
            <a:off x="311125" y="1245200"/>
            <a:ext cx="4983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23"/>
          <p:cNvSpPr txBox="1"/>
          <p:nvPr/>
        </p:nvSpPr>
        <p:spPr>
          <a:xfrm>
            <a:off x="394225" y="1501550"/>
            <a:ext cx="56394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LET US DO THE WORK…</a:t>
            </a:r>
            <a:endParaRPr sz="3200">
              <a:solidFill>
                <a:schemeClr val="lt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53" name="Google Shape;153;p23"/>
          <p:cNvSpPr txBox="1"/>
          <p:nvPr/>
        </p:nvSpPr>
        <p:spPr>
          <a:xfrm>
            <a:off x="387325" y="1974800"/>
            <a:ext cx="4969500" cy="18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Don’t waste hours spinning your wheels! </a:t>
            </a: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Our agency is experienced in overcoming these obstacles. After we completing this campaign, our client got </a:t>
            </a:r>
            <a:r>
              <a:rPr b="1" lang="en" sz="14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225+ CALLS PER MONTH!</a:t>
            </a:r>
            <a:endParaRPr b="1" sz="14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You’ll cost your business </a:t>
            </a:r>
            <a:r>
              <a:rPr b="1" lang="en" sz="14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VALUABLE TIME &amp; MONEY</a:t>
            </a: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trying to solve these issues yourself. </a:t>
            </a:r>
            <a:r>
              <a:rPr lang="en" sz="11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The faster you address visibility issues, the sooner you’ll see increases in leads and revenue. Reach out to us today to get started!</a:t>
            </a:r>
            <a:endParaRPr sz="11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p23"/>
          <p:cNvSpPr txBox="1"/>
          <p:nvPr/>
        </p:nvSpPr>
        <p:spPr>
          <a:xfrm>
            <a:off x="368225" y="1146950"/>
            <a:ext cx="4969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Short on time?</a:t>
            </a:r>
            <a:endParaRPr sz="55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